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700" r:id="rId4"/>
  </p:sldMasterIdLst>
  <p:notesMasterIdLst>
    <p:notesMasterId r:id="rId60"/>
  </p:notesMasterIdLst>
  <p:sldIdLst>
    <p:sldId id="256" r:id="rId5"/>
    <p:sldId id="257" r:id="rId6"/>
    <p:sldId id="298" r:id="rId7"/>
    <p:sldId id="299" r:id="rId8"/>
    <p:sldId id="301" r:id="rId9"/>
    <p:sldId id="302" r:id="rId10"/>
    <p:sldId id="300" r:id="rId11"/>
    <p:sldId id="258" r:id="rId12"/>
    <p:sldId id="259" r:id="rId13"/>
    <p:sldId id="261" r:id="rId14"/>
    <p:sldId id="303" r:id="rId15"/>
    <p:sldId id="262" r:id="rId16"/>
    <p:sldId id="263" r:id="rId17"/>
    <p:sldId id="264" r:id="rId18"/>
    <p:sldId id="265" r:id="rId19"/>
    <p:sldId id="266" r:id="rId20"/>
    <p:sldId id="304" r:id="rId21"/>
    <p:sldId id="267" r:id="rId22"/>
    <p:sldId id="268" r:id="rId23"/>
    <p:sldId id="269" r:id="rId24"/>
    <p:sldId id="270" r:id="rId25"/>
    <p:sldId id="271" r:id="rId26"/>
    <p:sldId id="297" r:id="rId27"/>
    <p:sldId id="273" r:id="rId28"/>
    <p:sldId id="274" r:id="rId29"/>
    <p:sldId id="315" r:id="rId30"/>
    <p:sldId id="868" r:id="rId31"/>
    <p:sldId id="277" r:id="rId32"/>
    <p:sldId id="278" r:id="rId33"/>
    <p:sldId id="279" r:id="rId34"/>
    <p:sldId id="280" r:id="rId35"/>
    <p:sldId id="281" r:id="rId36"/>
    <p:sldId id="284" r:id="rId37"/>
    <p:sldId id="305" r:id="rId38"/>
    <p:sldId id="282" r:id="rId39"/>
    <p:sldId id="283" r:id="rId40"/>
    <p:sldId id="306" r:id="rId41"/>
    <p:sldId id="286" r:id="rId42"/>
    <p:sldId id="307" r:id="rId43"/>
    <p:sldId id="287" r:id="rId44"/>
    <p:sldId id="288" r:id="rId45"/>
    <p:sldId id="289" r:id="rId46"/>
    <p:sldId id="313" r:id="rId47"/>
    <p:sldId id="291" r:id="rId48"/>
    <p:sldId id="292" r:id="rId49"/>
    <p:sldId id="293" r:id="rId50"/>
    <p:sldId id="294" r:id="rId51"/>
    <p:sldId id="308" r:id="rId52"/>
    <p:sldId id="309" r:id="rId53"/>
    <p:sldId id="310" r:id="rId54"/>
    <p:sldId id="311" r:id="rId55"/>
    <p:sldId id="295" r:id="rId56"/>
    <p:sldId id="312" r:id="rId57"/>
    <p:sldId id="314" r:id="rId58"/>
    <p:sldId id="867" r:id="rId59"/>
  </p:sldIdLst>
  <p:sldSz cx="9144000" cy="6858000" type="screen4x3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240" autoAdjust="0"/>
  </p:normalViewPr>
  <p:slideViewPr>
    <p:cSldViewPr snapToGrid="0" showGuides="1">
      <p:cViewPr>
        <p:scale>
          <a:sx n="100" d="100"/>
          <a:sy n="100" d="100"/>
        </p:scale>
        <p:origin x="1914" y="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8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116513" cy="38369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700" b="0" strike="noStrike" spc="-1">
                <a:solidFill>
                  <a:srgbClr val="000000"/>
                </a:solidFill>
                <a:latin typeface="Arial"/>
              </a:rPr>
              <a:t>Cliquez pour déplacer la diapo</a:t>
            </a: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710437" y="4861354"/>
            <a:ext cx="5683156" cy="46053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CH" sz="19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27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082958" cy="51139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CH" sz="13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275" name="PlaceHolder 4"/>
          <p:cNvSpPr>
            <a:spLocks noGrp="1"/>
          </p:cNvSpPr>
          <p:nvPr>
            <p:ph type="dt"/>
          </p:nvPr>
        </p:nvSpPr>
        <p:spPr>
          <a:xfrm>
            <a:off x="4021072" y="0"/>
            <a:ext cx="3082958" cy="51139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fr-CH" sz="13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276" name="PlaceHolder 5"/>
          <p:cNvSpPr>
            <a:spLocks noGrp="1"/>
          </p:cNvSpPr>
          <p:nvPr>
            <p:ph type="ftr"/>
          </p:nvPr>
        </p:nvSpPr>
        <p:spPr>
          <a:xfrm>
            <a:off x="0" y="9723052"/>
            <a:ext cx="3082958" cy="51139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fr-CH" sz="13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277" name="PlaceHolder 6"/>
          <p:cNvSpPr>
            <a:spLocks noGrp="1"/>
          </p:cNvSpPr>
          <p:nvPr>
            <p:ph type="sldNum"/>
          </p:nvPr>
        </p:nvSpPr>
        <p:spPr>
          <a:xfrm>
            <a:off x="4021072" y="9723052"/>
            <a:ext cx="3082958" cy="51139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234F344-7811-4614-98FD-9D8EA9A548ED}" type="slidenum">
              <a:rPr lang="fr-CH" sz="1300" b="0" strike="noStrike" spc="-1">
                <a:latin typeface="Times New Roman"/>
              </a:rPr>
              <a:t>‹N°›</a:t>
            </a:fld>
            <a:endParaRPr lang="fr-CH" sz="13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76F54A55-4F4A-433E-8EF6-E12CC3101215}" type="slidenum">
              <a:rPr lang="fr-CH" sz="1100" spc="-1">
                <a:solidFill>
                  <a:srgbClr val="000000"/>
                </a:solidFill>
              </a:rPr>
              <a:t>2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598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6DBAE01E-B967-4BC2-BC83-CC9AD7DCBF82}" type="slidenum">
              <a:rPr lang="fr-CH" sz="1100" spc="-1">
                <a:solidFill>
                  <a:srgbClr val="000000"/>
                </a:solidFill>
              </a:rPr>
              <a:t>11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05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04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6A10D6F3-71F7-4EB0-8A65-CFED16F160C2}" type="slidenum">
              <a:rPr lang="fr-CH" sz="1100" spc="-1">
                <a:solidFill>
                  <a:srgbClr val="000000"/>
                </a:solidFill>
              </a:rPr>
              <a:t>12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06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07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65B4EC3F-DA43-4363-B537-2E5B82B255F7}" type="slidenum">
              <a:rPr lang="fr-CH" sz="1100" spc="-1">
                <a:solidFill>
                  <a:srgbClr val="000000"/>
                </a:solidFill>
              </a:rPr>
              <a:t>13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10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7CE358DF-F553-4D17-87ED-5ED2C28A753C}" type="slidenum">
              <a:rPr lang="fr-CH" sz="1100" spc="-1">
                <a:solidFill>
                  <a:srgbClr val="000000"/>
                </a:solidFill>
              </a:rPr>
              <a:t>14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13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26A32761-430E-4764-8643-EA1B362976B6}" type="slidenum">
              <a:rPr lang="fr-CH" sz="1100" spc="-1">
                <a:solidFill>
                  <a:srgbClr val="000000"/>
                </a:solidFill>
              </a:rPr>
              <a:t>15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16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29CDDFDF-CB5C-4C5F-A5D4-E1FD9542A7D3}" type="slidenum">
              <a:rPr lang="fr-CH" sz="1100" spc="-1">
                <a:solidFill>
                  <a:srgbClr val="000000"/>
                </a:solidFill>
              </a:rPr>
              <a:t>16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16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29CDDFDF-CB5C-4C5F-A5D4-E1FD9542A7D3}" type="slidenum">
              <a:rPr lang="fr-CH" sz="1100" spc="-1">
                <a:solidFill>
                  <a:srgbClr val="000000"/>
                </a:solidFill>
              </a:rPr>
              <a:t>17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255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19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BDEE7383-9E1C-455A-8C11-3F620A5F7B64}" type="slidenum">
              <a:rPr lang="fr-CH" sz="1100" spc="-1">
                <a:solidFill>
                  <a:srgbClr val="000000"/>
                </a:solidFill>
              </a:rPr>
              <a:t>18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21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22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3F42B548-79DD-4676-904F-7847F0A269DA}" type="slidenum">
              <a:rPr lang="fr-CH" sz="1100" spc="-1">
                <a:solidFill>
                  <a:srgbClr val="000000"/>
                </a:solidFill>
              </a:rPr>
              <a:t>19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24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25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B4D99CE3-8C4A-409C-AE4B-7F154A9D18A9}" type="slidenum">
              <a:rPr lang="fr-CH" sz="1100" spc="-1">
                <a:solidFill>
                  <a:srgbClr val="000000"/>
                </a:solidFill>
              </a:rPr>
              <a:t>20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76F54A55-4F4A-433E-8EF6-E12CC3101215}" type="slidenum">
              <a:rPr lang="fr-CH" sz="1100" spc="-1">
                <a:solidFill>
                  <a:srgbClr val="000000"/>
                </a:solidFill>
              </a:rPr>
              <a:t>3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6321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28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33081D1F-D412-4AC9-8A21-2697990F10D1}" type="slidenum">
              <a:rPr lang="fr-CH" sz="1100" spc="-1">
                <a:solidFill>
                  <a:srgbClr val="000000"/>
                </a:solidFill>
              </a:rPr>
              <a:t>21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30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31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51419E3D-2FBC-4817-810C-71B22E7352C2}" type="slidenum">
              <a:rPr lang="fr-CH" sz="1100" spc="-1">
                <a:solidFill>
                  <a:srgbClr val="000000"/>
                </a:solidFill>
              </a:rPr>
              <a:t>22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30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31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51419E3D-2FBC-4817-810C-71B22E7352C2}" type="slidenum">
              <a:rPr lang="fr-CH" sz="1100" spc="-1">
                <a:solidFill>
                  <a:srgbClr val="000000"/>
                </a:solidFill>
              </a:rPr>
              <a:t>23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641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36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37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7E1090CD-CDA5-450D-8EE1-343A033B0A91}" type="slidenum">
              <a:rPr lang="fr-CH" sz="1100" spc="-1">
                <a:solidFill>
                  <a:srgbClr val="000000"/>
                </a:solidFill>
              </a:rPr>
              <a:t>25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</p:spPr>
      </p:sp>
      <p:sp>
        <p:nvSpPr>
          <p:cNvPr id="104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280" cy="42091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fr-CH" sz="2000" b="0" strike="noStrike" spc="-1" dirty="0">
                <a:latin typeface="Arial"/>
              </a:rPr>
              <a:t>→ </a:t>
            </a:r>
            <a:r>
              <a:rPr lang="el-GR" sz="2000" b="0" strike="noStrike" spc="-1" dirty="0">
                <a:latin typeface="Arial"/>
              </a:rPr>
              <a:t>προστασία από την καταστροφή αρχαιοτήτων</a:t>
            </a:r>
            <a:endParaRPr lang="fr-CH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fr-CH" sz="2000" b="0" strike="noStrike" spc="-1" dirty="0">
                <a:latin typeface="Arial"/>
              </a:rPr>
              <a:t>→ </a:t>
            </a:r>
            <a:r>
              <a:rPr lang="el-GR" sz="2000" b="0" strike="noStrike" spc="-1" dirty="0">
                <a:latin typeface="Arial"/>
              </a:rPr>
              <a:t>βασικός λόγος για τον οποίον η Ελλάδα κάλεσε την Ελβετία να διενεργήσει ανασκαφική</a:t>
            </a:r>
          </a:p>
          <a:p>
            <a:pPr marL="216000" indent="-215280">
              <a:lnSpc>
                <a:spcPct val="100000"/>
              </a:lnSpc>
            </a:pPr>
            <a:r>
              <a:rPr lang="el-GR" sz="2000" b="0" strike="noStrike" spc="-1" dirty="0">
                <a:latin typeface="Arial"/>
              </a:rPr>
              <a:t>έρευνα</a:t>
            </a:r>
            <a:endParaRPr lang="fr-CH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fr-CH" sz="2000" b="0" strike="noStrike" spc="-1" dirty="0">
                <a:latin typeface="Arial"/>
              </a:rPr>
              <a:t>→ </a:t>
            </a:r>
            <a:r>
              <a:rPr lang="el-GR" sz="2000" b="0" strike="noStrike" spc="-1" dirty="0">
                <a:latin typeface="Arial"/>
              </a:rPr>
              <a:t>αποστολές της ΕΑΣΕ</a:t>
            </a:r>
            <a:r>
              <a:rPr lang="fr-CH" sz="2000" b="0" strike="noStrike" spc="-1" dirty="0">
                <a:latin typeface="Arial"/>
              </a:rPr>
              <a:t>: </a:t>
            </a:r>
          </a:p>
          <a:p>
            <a:pPr marL="216000" indent="-215280">
              <a:lnSpc>
                <a:spcPct val="100000"/>
              </a:lnSpc>
            </a:pPr>
            <a:r>
              <a:rPr lang="el-GR" sz="2000" b="0" strike="noStrike" spc="-1" dirty="0">
                <a:latin typeface="Arial"/>
              </a:rPr>
              <a:t>Παρουσία στην Ελλάδα η οποία να επιτρέπει την επιτήρηση των αρχαιολογικών </a:t>
            </a:r>
          </a:p>
          <a:p>
            <a:pPr marL="216000" indent="-215280">
              <a:lnSpc>
                <a:spcPct val="100000"/>
              </a:lnSpc>
            </a:pPr>
            <a:r>
              <a:rPr lang="el-GR" sz="2000" b="0" strike="noStrike" spc="-1" dirty="0">
                <a:latin typeface="Arial"/>
              </a:rPr>
              <a:t>ανακαλύψεων σε συνεργασία με τις αρμόδιες ελληνικές Αρχές</a:t>
            </a:r>
            <a:endParaRPr lang="fr-CH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l-GR" sz="2000" b="0" strike="noStrike" spc="-1" dirty="0">
                <a:latin typeface="Arial"/>
              </a:rPr>
              <a:t>Αποκάλυψη αρχαιολογικών καταλοίπων και η ανασκαφή τους</a:t>
            </a:r>
            <a:endParaRPr lang="fr-CH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l-GR" sz="2000" b="0" strike="noStrike" spc="-1" dirty="0">
                <a:latin typeface="Arial"/>
              </a:rPr>
              <a:t>Μελέτη των καταλοίπων και του σχετικού υλικού </a:t>
            </a:r>
            <a:endParaRPr lang="fr-CH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l-GR" sz="2000" b="0" strike="noStrike" spc="-1" dirty="0">
                <a:latin typeface="Arial"/>
              </a:rPr>
              <a:t>Διατήρηση και συντήρηση των αποκαλύψεων και ανάδειξη των αρχαιολογικών θέσεων και </a:t>
            </a:r>
          </a:p>
          <a:p>
            <a:pPr marL="216000" indent="-215280">
              <a:lnSpc>
                <a:spcPct val="100000"/>
              </a:lnSpc>
            </a:pPr>
            <a:r>
              <a:rPr lang="el-GR" sz="2000" b="0" strike="noStrike" spc="-1" dirty="0">
                <a:latin typeface="Arial"/>
              </a:rPr>
              <a:t>αντικειμένων</a:t>
            </a:r>
            <a:endParaRPr lang="fr-CH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</p:txBody>
      </p:sp>
      <p:sp>
        <p:nvSpPr>
          <p:cNvPr id="1042" name="CustomShape 3"/>
          <p:cNvSpPr/>
          <p:nvPr/>
        </p:nvSpPr>
        <p:spPr>
          <a:xfrm>
            <a:off x="4281480" y="10155240"/>
            <a:ext cx="3275640" cy="53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D40B725-4A18-423C-B89E-41B7F96095B1}" type="slidenum">
              <a:rPr lang="fr-CH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fr-CH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42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rtl="0"/>
            <a:r>
              <a:rPr lang="el-GR" sz="2000" b="0" dirty="0">
                <a:effectLst/>
              </a:rPr>
              <a:t>9ος αιώνας π.Χ.</a:t>
            </a:r>
            <a:r>
              <a:rPr lang="fr-CH" sz="2000" b="0" dirty="0">
                <a:effectLst/>
              </a:rPr>
              <a:t>: </a:t>
            </a:r>
            <a:r>
              <a:rPr lang="el-GR" sz="2000" b="0" dirty="0">
                <a:effectLst/>
              </a:rPr>
              <a:t>απαρχές της πόλης της </a:t>
            </a:r>
            <a:r>
              <a:rPr lang="fr-CH" sz="2000" b="0" dirty="0">
                <a:effectLst/>
              </a:rPr>
              <a:t>– </a:t>
            </a:r>
            <a:r>
              <a:rPr lang="el-GR" sz="2000" b="0" dirty="0">
                <a:effectLst/>
              </a:rPr>
              <a:t>όνομα αυτής της περιόδου: Μέση Γεωμετρική </a:t>
            </a:r>
            <a:r>
              <a:rPr lang="fr-CH" sz="2000" b="0" dirty="0">
                <a:effectLst/>
              </a:rPr>
              <a:t>(= </a:t>
            </a:r>
            <a:r>
              <a:rPr lang="el-GR" sz="2000" b="0" dirty="0">
                <a:effectLst/>
              </a:rPr>
              <a:t>διακόσμηση αγγείων</a:t>
            </a:r>
            <a:r>
              <a:rPr lang="fr-CH" sz="2000" b="0" dirty="0">
                <a:effectLst/>
              </a:rPr>
              <a:t>)</a:t>
            </a:r>
            <a:br>
              <a:rPr lang="en-US" sz="2000" b="0" dirty="0">
                <a:effectLst/>
              </a:rPr>
            </a:br>
            <a:r>
              <a:rPr lang="el-GR" sz="2000" b="0" dirty="0">
                <a:effectLst/>
              </a:rPr>
              <a:t>Γέννηση της </a:t>
            </a:r>
            <a:r>
              <a:rPr lang="el-GR" sz="2000" b="0" i="1" dirty="0">
                <a:effectLst/>
              </a:rPr>
              <a:t>πόλις. </a:t>
            </a:r>
            <a:r>
              <a:rPr lang="el-GR" sz="2000" b="0" i="0" dirty="0">
                <a:effectLst/>
              </a:rPr>
              <a:t>Παρουσία και παλαιότερων ιχνών κατοίκησης (με κενό όμως)</a:t>
            </a:r>
            <a:endParaRPr lang="fr-CH" sz="2000" dirty="0"/>
          </a:p>
          <a:p>
            <a:pPr marL="205178" indent="-203811"/>
            <a:endParaRPr lang="fr-CH" sz="1900" spc="-1" dirty="0">
              <a:latin typeface="Arial"/>
            </a:endParaRPr>
          </a:p>
        </p:txBody>
      </p:sp>
      <p:sp>
        <p:nvSpPr>
          <p:cNvPr id="643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06748229-0337-4E73-85EE-C9ACF90B5C62}" type="slidenum">
              <a:rPr lang="fr-CH" sz="1100" spc="-1">
                <a:solidFill>
                  <a:srgbClr val="000000"/>
                </a:solidFill>
              </a:rPr>
              <a:t>28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>
                <a:effectLst/>
              </a:rPr>
              <a:t>Εξαπλώθηκαν σημαντικά στη λεκάνη της Μεσογείου </a:t>
            </a:r>
            <a:r>
              <a:rPr lang="fr-CH" b="0" dirty="0">
                <a:effectLst/>
              </a:rPr>
              <a:t>→ </a:t>
            </a:r>
            <a:r>
              <a:rPr lang="el-GR" b="0" dirty="0">
                <a:effectLst/>
              </a:rPr>
              <a:t>σε ανασκαφές διαφόρων αρχαιολογικών θέσεων εντοπίζονται πήλινα αγγεία, τα οποία είναι τυπικά ευβοϊκής παραγωγής˙ ίδρυσαν πολυάριθμες αποικίες</a:t>
            </a:r>
            <a:endParaRPr lang="fr-CH" b="0" dirty="0">
              <a:effectLst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234F344-7811-4614-98FD-9D8EA9A548ED}" type="slidenum">
              <a:rPr lang="fr-CH" sz="1300" b="0" strike="noStrike" spc="-1" smtClean="0">
                <a:latin typeface="Times New Roman"/>
              </a:rPr>
              <a:t>29</a:t>
            </a:fld>
            <a:endParaRPr lang="fr-CH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669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>
                <a:effectLst/>
              </a:rPr>
              <a:t>Διατηρούν οικονομικές και πολιτισμικές επαφές με του γηγενείς στις αποικίες του και κυρίως με την Ανατολή</a:t>
            </a: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0" dirty="0">
                <a:effectLst/>
              </a:rPr>
              <a:t>Εισηγμένα αντικείμενα άλλων πολιτισμών έχουν έρθει στο φως σε ανασκαφές στην Ερέτρια, κυρίως παρωπίδες αλόγων συριακής προέλευσης οι οποίες φέρουν ίχνη αλφαβήτου</a:t>
            </a:r>
            <a:endParaRPr lang="fr-CH" b="0" dirty="0">
              <a:effectLst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234F344-7811-4614-98FD-9D8EA9A548ED}" type="slidenum">
              <a:rPr lang="fr-CH" sz="1300" b="0" strike="noStrike" spc="-1" smtClean="0">
                <a:latin typeface="Times New Roman"/>
              </a:rPr>
              <a:t>31</a:t>
            </a:fld>
            <a:endParaRPr lang="fr-CH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57453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45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3811"/>
            <a:r>
              <a:rPr lang="el-GR" sz="1900" spc="-1" dirty="0">
                <a:latin typeface="Arial"/>
              </a:rPr>
              <a:t>9ος αιώνας π.Χ.: γέννηση της πόλης-κράτους της Ερέτριας </a:t>
            </a:r>
            <a:r>
              <a:rPr lang="fr-CH" sz="1900" spc="-1" dirty="0">
                <a:latin typeface="Arial"/>
              </a:rPr>
              <a:t>– </a:t>
            </a:r>
            <a:r>
              <a:rPr lang="el-GR" sz="1900" spc="-1" dirty="0">
                <a:latin typeface="Arial"/>
              </a:rPr>
              <a:t>όνομα ιστορικής περιόδου: Μέση Γεωμετρική (από τα γεωμετρικά μοτίβα που κοσμούν τα αγγεία) </a:t>
            </a:r>
          </a:p>
          <a:p>
            <a:pPr marL="205178" indent="-203811"/>
            <a:r>
              <a:rPr lang="el-GR" sz="1900" spc="-1" dirty="0">
                <a:latin typeface="Arial"/>
              </a:rPr>
              <a:t>Γέννηση της πόλις: αλλά κανένα ίχνος προηγούμενης κατοίκησης </a:t>
            </a:r>
            <a:endParaRPr lang="fr-CH" sz="1900" spc="-1" dirty="0">
              <a:latin typeface="Arial"/>
            </a:endParaRPr>
          </a:p>
          <a:p>
            <a:pPr marL="205178" indent="-203811"/>
            <a:endParaRPr lang="fr-CH" sz="1900" spc="-1" dirty="0">
              <a:latin typeface="Arial"/>
            </a:endParaRPr>
          </a:p>
        </p:txBody>
      </p:sp>
      <p:sp>
        <p:nvSpPr>
          <p:cNvPr id="646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5D18A722-D259-4BB0-B6F8-80EE4A232F2C}" type="slidenum">
              <a:rPr lang="fr-CH" sz="1100" spc="-1">
                <a:solidFill>
                  <a:srgbClr val="000000"/>
                </a:solidFill>
              </a:rPr>
              <a:t>32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48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3811"/>
            <a:endParaRPr lang="fr-CH" sz="1900" spc="-1" dirty="0">
              <a:latin typeface="Arial"/>
            </a:endParaRPr>
          </a:p>
        </p:txBody>
      </p:sp>
      <p:sp>
        <p:nvSpPr>
          <p:cNvPr id="649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E69E82F9-B2F2-46D0-8EEE-72A3C210595B}" type="slidenum">
              <a:rPr lang="fr-CH" sz="1100" spc="-1">
                <a:solidFill>
                  <a:srgbClr val="000000"/>
                </a:solidFill>
              </a:rPr>
              <a:t>35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76F54A55-4F4A-433E-8EF6-E12CC3101215}" type="slidenum">
              <a:rPr lang="fr-CH" sz="1100" spc="-1">
                <a:solidFill>
                  <a:srgbClr val="000000"/>
                </a:solidFill>
              </a:rPr>
              <a:t>4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2528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51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3811"/>
            <a:endParaRPr lang="fr-CH" sz="1900" spc="-1" dirty="0">
              <a:latin typeface="Arial"/>
            </a:endParaRPr>
          </a:p>
        </p:txBody>
      </p:sp>
      <p:sp>
        <p:nvSpPr>
          <p:cNvPr id="652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34789AFA-331A-418A-ADF2-7F6EF7156934}" type="slidenum">
              <a:rPr lang="fr-CH" sz="1100" spc="-1">
                <a:solidFill>
                  <a:srgbClr val="000000"/>
                </a:solidFill>
              </a:rPr>
              <a:t>36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76F54A55-4F4A-433E-8EF6-E12CC3101215}" type="slidenum">
              <a:rPr lang="fr-CH" sz="1100" spc="-1">
                <a:solidFill>
                  <a:srgbClr val="000000"/>
                </a:solidFill>
              </a:rPr>
              <a:t>37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6370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57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58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F8B1FB9B-EACC-4004-853F-B60AA30ACC4B}" type="slidenum">
              <a:rPr lang="fr-CH" sz="1100" spc="-1">
                <a:solidFill>
                  <a:srgbClr val="000000"/>
                </a:solidFill>
              </a:rPr>
              <a:t>38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57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58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F8B1FB9B-EACC-4004-853F-B60AA30ACC4B}" type="slidenum">
              <a:rPr lang="fr-CH" sz="1100" spc="-1">
                <a:solidFill>
                  <a:srgbClr val="000000"/>
                </a:solidFill>
              </a:rPr>
              <a:t>39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9088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60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61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E9C36C4B-2176-448D-8B61-F2F1A681BFC6}" type="slidenum">
              <a:rPr lang="fr-CH" sz="1100" spc="-1">
                <a:solidFill>
                  <a:srgbClr val="000000"/>
                </a:solidFill>
              </a:rPr>
              <a:t>40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63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64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56FBE4DF-2EBF-4EA9-9A3E-9937140524A4}" type="slidenum">
              <a:rPr lang="fr-CH" sz="1100" spc="-1">
                <a:solidFill>
                  <a:srgbClr val="000000"/>
                </a:solidFill>
              </a:rPr>
              <a:t>41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234F344-7811-4614-98FD-9D8EA9A548ED}" type="slidenum">
              <a:rPr lang="fr-CH" sz="1300" b="0" strike="noStrike" spc="-1" smtClean="0">
                <a:latin typeface="Times New Roman"/>
              </a:rPr>
              <a:t>43</a:t>
            </a:fld>
            <a:endParaRPr lang="fr-CH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10760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66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67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3C5903E5-9528-43CC-B556-50F7A0A54451}" type="slidenum">
              <a:rPr lang="fr-CH" sz="1100" spc="-1">
                <a:solidFill>
                  <a:srgbClr val="000000"/>
                </a:solidFill>
              </a:rPr>
              <a:t>44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70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31243CBD-76F0-47B0-800E-16A9DE4337A7}" type="slidenum">
              <a:rPr lang="fr-CH" sz="1100" spc="-1">
                <a:solidFill>
                  <a:srgbClr val="000000"/>
                </a:solidFill>
              </a:rPr>
              <a:t>45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72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73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9EF48477-CC6F-4DBA-B684-57E6C2B60241}" type="slidenum">
              <a:rPr lang="fr-CH" sz="1100" spc="-1">
                <a:solidFill>
                  <a:srgbClr val="000000"/>
                </a:solidFill>
              </a:rPr>
              <a:t>46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76F54A55-4F4A-433E-8EF6-E12CC3101215}" type="slidenum">
              <a:rPr lang="fr-CH" sz="1100" spc="-1">
                <a:solidFill>
                  <a:srgbClr val="000000"/>
                </a:solidFill>
              </a:rPr>
              <a:t>5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038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76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647C5B91-9D68-44D1-97B7-850D9413CC58}" type="slidenum">
              <a:rPr lang="fr-CH" sz="1100" spc="-1">
                <a:solidFill>
                  <a:srgbClr val="000000"/>
                </a:solidFill>
              </a:rPr>
              <a:t>47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76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647C5B91-9D68-44D1-97B7-850D9413CC58}" type="slidenum">
              <a:rPr lang="fr-CH" sz="1100" spc="-1">
                <a:solidFill>
                  <a:srgbClr val="000000"/>
                </a:solidFill>
              </a:rPr>
              <a:t>48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7038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76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647C5B91-9D68-44D1-97B7-850D9413CC58}" type="slidenum">
              <a:rPr lang="fr-CH" sz="1100" spc="-1">
                <a:solidFill>
                  <a:srgbClr val="000000"/>
                </a:solidFill>
              </a:rPr>
              <a:t>49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19604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76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647C5B91-9D68-44D1-97B7-850D9413CC58}" type="slidenum">
              <a:rPr lang="fr-CH" sz="1100" spc="-1">
                <a:solidFill>
                  <a:srgbClr val="000000"/>
                </a:solidFill>
              </a:rPr>
              <a:t>50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50473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76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647C5B91-9D68-44D1-97B7-850D9413CC58}" type="slidenum">
              <a:rPr lang="fr-CH" sz="1100" spc="-1">
                <a:solidFill>
                  <a:srgbClr val="000000"/>
                </a:solidFill>
              </a:rPr>
              <a:t>51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1208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78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79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C23D4ABF-4AD4-4C41-85EC-812CEB117F59}" type="slidenum">
              <a:rPr lang="fr-CH" sz="1100" spc="-1">
                <a:solidFill>
                  <a:srgbClr val="000000"/>
                </a:solidFill>
              </a:rPr>
              <a:t>52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78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79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C23D4ABF-4AD4-4C41-85EC-812CEB117F59}" type="slidenum">
              <a:rPr lang="fr-CH" sz="1100" spc="-1">
                <a:solidFill>
                  <a:srgbClr val="000000"/>
                </a:solidFill>
              </a:rPr>
              <a:t>53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6489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78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79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C23D4ABF-4AD4-4C41-85EC-812CEB117F59}" type="slidenum">
              <a:rPr lang="fr-CH" sz="1100" spc="-1">
                <a:solidFill>
                  <a:srgbClr val="000000"/>
                </a:solidFill>
              </a:rPr>
              <a:t>54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4479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76F54A55-4F4A-433E-8EF6-E12CC3101215}" type="slidenum">
              <a:rPr lang="fr-CH" sz="1100" spc="-1">
                <a:solidFill>
                  <a:srgbClr val="000000"/>
                </a:solidFill>
              </a:rPr>
              <a:t>6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28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76F54A55-4F4A-433E-8EF6-E12CC3101215}" type="slidenum">
              <a:rPr lang="fr-CH" sz="1100" spc="-1">
                <a:solidFill>
                  <a:srgbClr val="000000"/>
                </a:solidFill>
              </a:rPr>
              <a:t>7</a:t>
            </a:fld>
            <a:endParaRPr lang="fr-CH" sz="11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914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591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592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F3B4A621-0380-4BA8-A84B-CDE3837704CF}" type="slidenum">
              <a:rPr lang="fr-CH" sz="1100" spc="-1">
                <a:solidFill>
                  <a:srgbClr val="000000"/>
                </a:solidFill>
              </a:rPr>
              <a:t>8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595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1D8B8756-43DC-42C9-A7A5-505BCCD04D48}" type="slidenum">
              <a:rPr lang="fr-CH" sz="1100" spc="-1">
                <a:solidFill>
                  <a:srgbClr val="000000"/>
                </a:solidFill>
              </a:rPr>
              <a:t>9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</p:spPr>
      </p:sp>
      <p:sp>
        <p:nvSpPr>
          <p:cNvPr id="600" name="PlaceHolder 2"/>
          <p:cNvSpPr>
            <a:spLocks noGrp="1"/>
          </p:cNvSpPr>
          <p:nvPr>
            <p:ph type="body"/>
          </p:nvPr>
        </p:nvSpPr>
        <p:spPr>
          <a:xfrm>
            <a:off x="710098" y="4925106"/>
            <a:ext cx="5682142" cy="40284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5178" indent="-204153"/>
            <a:endParaRPr lang="fr-CH" sz="1900" spc="-1" dirty="0">
              <a:latin typeface="Arial"/>
            </a:endParaRPr>
          </a:p>
        </p:txBody>
      </p:sp>
      <p:sp>
        <p:nvSpPr>
          <p:cNvPr id="601" name="CustomShape 3"/>
          <p:cNvSpPr/>
          <p:nvPr/>
        </p:nvSpPr>
        <p:spPr>
          <a:xfrm>
            <a:off x="4023441" y="9720985"/>
            <a:ext cx="3077545" cy="511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491" tIns="42746" rIns="85491" bIns="42746" anchor="b">
            <a:noAutofit/>
          </a:bodyPr>
          <a:lstStyle/>
          <a:p>
            <a:pPr algn="r">
              <a:lnSpc>
                <a:spcPct val="100000"/>
              </a:lnSpc>
            </a:pPr>
            <a:fld id="{316A5383-DBF9-40C4-B362-6A18B60F8EC3}" type="slidenum">
              <a:rPr lang="fr-CH" sz="1100" spc="-1">
                <a:solidFill>
                  <a:srgbClr val="000000"/>
                </a:solidFill>
              </a:rPr>
              <a:t>10</a:t>
            </a:fld>
            <a:endParaRPr lang="fr-CH" sz="1100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8520" cy="5304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129245"/>
            <a:ext cx="1843810" cy="3961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8198"/>
            <a:ext cx="2260369" cy="48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4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8520" cy="5304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8520" cy="5304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8520" cy="5304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1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50" y="76320"/>
            <a:ext cx="2635260" cy="438120"/>
          </a:xfrm>
          <a:prstGeom prst="rect">
            <a:avLst/>
          </a:prstGeom>
          <a:ln>
            <a:noFill/>
          </a:ln>
        </p:spPr>
      </p:pic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 1"/>
          <p:cNvPicPr/>
          <p:nvPr/>
        </p:nvPicPr>
        <p:blipFill>
          <a:blip r:embed="rId14"/>
          <a:stretch/>
        </p:blipFill>
        <p:spPr>
          <a:xfrm>
            <a:off x="76320" y="76320"/>
            <a:ext cx="2711520" cy="438120"/>
          </a:xfrm>
          <a:prstGeom prst="rect">
            <a:avLst/>
          </a:prstGeom>
          <a:ln>
            <a:noFill/>
          </a:ln>
        </p:spPr>
      </p:pic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520" cy="114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5.png"/><Relationship Id="rId7" Type="http://schemas.openxmlformats.org/officeDocument/2006/relationships/image" Target="../media/image7.png"/><Relationship Id="rId2" Type="http://schemas.openxmlformats.org/officeDocument/2006/relationships/hyperlink" Target="https://agora.esag.swiss/el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 1"/>
          <p:cNvPicPr/>
          <p:nvPr/>
        </p:nvPicPr>
        <p:blipFill>
          <a:blip r:embed="rId2"/>
          <a:stretch/>
        </p:blipFill>
        <p:spPr>
          <a:xfrm>
            <a:off x="1341000" y="1693497"/>
            <a:ext cx="6207880" cy="4388876"/>
          </a:xfrm>
          <a:prstGeom prst="rect">
            <a:avLst/>
          </a:prstGeom>
          <a:ln>
            <a:noFill/>
          </a:ln>
        </p:spPr>
      </p:pic>
      <p:pic>
        <p:nvPicPr>
          <p:cNvPr id="282" name="Image 166"/>
          <p:cNvPicPr/>
          <p:nvPr/>
        </p:nvPicPr>
        <p:blipFill>
          <a:blip r:embed="rId3"/>
          <a:stretch/>
        </p:blipFill>
        <p:spPr>
          <a:xfrm>
            <a:off x="421618" y="6290193"/>
            <a:ext cx="1582920" cy="421200"/>
          </a:xfrm>
          <a:prstGeom prst="rect">
            <a:avLst/>
          </a:prstGeom>
          <a:ln>
            <a:noFill/>
          </a:ln>
        </p:spPr>
      </p:pic>
      <p:sp>
        <p:nvSpPr>
          <p:cNvPr id="283" name="CustomShape 2"/>
          <p:cNvSpPr/>
          <p:nvPr/>
        </p:nvSpPr>
        <p:spPr>
          <a:xfrm>
            <a:off x="304920" y="380880"/>
            <a:ext cx="8608320" cy="2306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endParaRPr lang="fr-FR" sz="3600" b="1" strike="noStrike" spc="-1" dirty="0">
              <a:solidFill>
                <a:srgbClr val="000000"/>
              </a:solidFill>
              <a:latin typeface="Linux Biolinum G"/>
            </a:endParaRPr>
          </a:p>
          <a:p>
            <a:pPr algn="ctr">
              <a:lnSpc>
                <a:spcPct val="150000"/>
              </a:lnSpc>
            </a:pPr>
            <a:r>
              <a:rPr lang="el-GR" sz="3600" b="1" strike="noStrike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Linux Biolinum G"/>
              </a:rPr>
              <a:t>ΧΑΡΑΓΜΕΝΑ ΣΤ</a:t>
            </a:r>
            <a:r>
              <a:rPr lang="el-GR" sz="3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Linux Biolinum G"/>
              </a:rPr>
              <a:t>Ο ΛΙΘΟ</a:t>
            </a:r>
            <a:endParaRPr lang="fr-CH" sz="3600" b="0" strike="noStrike" spc="3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CH" sz="3600" b="0" strike="noStrike" spc="-1" dirty="0">
              <a:latin typeface="Arial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7F7DC85-1CDB-FE37-9220-266D16E2B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920" y="380880"/>
            <a:ext cx="4515994" cy="7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1D1E5CA-588F-9A9C-3845-3F9100EAA6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6820" y="6018094"/>
            <a:ext cx="1836420" cy="723900"/>
          </a:xfrm>
          <a:prstGeom prst="rect">
            <a:avLst/>
          </a:prstGeom>
          <a:noFill/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1248C17-B40F-63DD-25E3-7AF98B2ED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004" y="6369666"/>
            <a:ext cx="3587750" cy="2622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504000" y="93024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Η Γραμμική Β΄ Γραφή </a:t>
            </a:r>
            <a:endParaRPr lang="fr-CH" sz="2400" b="0" strike="noStrike" spc="-1" dirty="0">
              <a:latin typeface="Arial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252000" y="1521000"/>
            <a:ext cx="8530920" cy="85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1" strike="noStrike" spc="-1">
                <a:solidFill>
                  <a:srgbClr val="000000"/>
                </a:solidFill>
                <a:latin typeface="Linux Biolinum G"/>
                <a:ea typeface="DejaVu Sans"/>
              </a:rPr>
              <a:t>Συλλαβική</a:t>
            </a:r>
            <a:r>
              <a:rPr lang="el-GR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 γραφή 87 σημείων (ιδεογράμματα) περίπου </a:t>
            </a:r>
            <a:endParaRPr lang="fr-CH" sz="18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Εντοπίζεται χαραγμένη πάνω σε </a:t>
            </a:r>
            <a:r>
              <a:rPr lang="el-GR" sz="1800" b="1" strike="noStrike" spc="-1">
                <a:solidFill>
                  <a:srgbClr val="000000"/>
                </a:solidFill>
                <a:latin typeface="Linux Biolinum G"/>
                <a:ea typeface="DejaVu Sans"/>
              </a:rPr>
              <a:t>πινακίδες</a:t>
            </a:r>
            <a:r>
              <a:rPr lang="el-GR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 ψημένου πηλού </a:t>
            </a: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 </a:t>
            </a:r>
            <a:endParaRPr lang="fr-CH" sz="1800" b="0" strike="noStrike" spc="-1" dirty="0">
              <a:latin typeface="Arial"/>
            </a:endParaRPr>
          </a:p>
        </p:txBody>
      </p:sp>
      <p:pic>
        <p:nvPicPr>
          <p:cNvPr id="349" name="Image 4_1" descr="Une image contenant bâtiment, matériau de construction, brique, pierre&#10;&#10;Description générée automatiquement"/>
          <p:cNvPicPr/>
          <p:nvPr/>
        </p:nvPicPr>
        <p:blipFill>
          <a:blip r:embed="rId3"/>
          <a:stretch/>
        </p:blipFill>
        <p:spPr>
          <a:xfrm>
            <a:off x="432000" y="3024000"/>
            <a:ext cx="4102560" cy="2421360"/>
          </a:xfrm>
          <a:prstGeom prst="rect">
            <a:avLst/>
          </a:prstGeom>
          <a:ln>
            <a:noFill/>
          </a:ln>
        </p:spPr>
      </p:pic>
      <p:pic>
        <p:nvPicPr>
          <p:cNvPr id="350" name="Image 5_1"/>
          <p:cNvPicPr/>
          <p:nvPr/>
        </p:nvPicPr>
        <p:blipFill>
          <a:blip r:embed="rId4"/>
          <a:srcRect b="39647"/>
          <a:stretch/>
        </p:blipFill>
        <p:spPr>
          <a:xfrm>
            <a:off x="4716000" y="3059640"/>
            <a:ext cx="4087800" cy="23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504000" y="93024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Οι θεότητες των Μυκηναίων</a:t>
            </a:r>
            <a:endParaRPr lang="fr-CH" sz="2400" b="0" strike="noStrike" spc="-1" dirty="0"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1020240" y="251208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A</a:t>
            </a:r>
            <a:endParaRPr lang="fr-CH" sz="1800" b="0" strike="noStrike" spc="-1" dirty="0">
              <a:latin typeface="Arial"/>
            </a:endParaRPr>
          </a:p>
        </p:txBody>
      </p:sp>
      <p:pic>
        <p:nvPicPr>
          <p:cNvPr id="294" name="Image 23"/>
          <p:cNvPicPr/>
          <p:nvPr/>
        </p:nvPicPr>
        <p:blipFill>
          <a:blip r:embed="rId3"/>
          <a:stretch/>
        </p:blipFill>
        <p:spPr>
          <a:xfrm>
            <a:off x="744480" y="160452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295" name="Image 24"/>
          <p:cNvPicPr/>
          <p:nvPr/>
        </p:nvPicPr>
        <p:blipFill>
          <a:blip r:embed="rId4"/>
          <a:stretch/>
        </p:blipFill>
        <p:spPr>
          <a:xfrm>
            <a:off x="1323000" y="161712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296" name="Image 25"/>
          <p:cNvPicPr/>
          <p:nvPr/>
        </p:nvPicPr>
        <p:blipFill>
          <a:blip r:embed="rId3"/>
          <a:stretch/>
        </p:blipFill>
        <p:spPr>
          <a:xfrm>
            <a:off x="6405840" y="161388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297" name="Image 26"/>
          <p:cNvPicPr/>
          <p:nvPr/>
        </p:nvPicPr>
        <p:blipFill>
          <a:blip r:embed="rId5"/>
          <a:stretch/>
        </p:blipFill>
        <p:spPr>
          <a:xfrm>
            <a:off x="7022160" y="162648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298" name="Image 27"/>
          <p:cNvPicPr/>
          <p:nvPr/>
        </p:nvPicPr>
        <p:blipFill>
          <a:blip r:embed="rId6"/>
          <a:stretch/>
        </p:blipFill>
        <p:spPr>
          <a:xfrm>
            <a:off x="7546320" y="162504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299" name="Image 28"/>
          <p:cNvPicPr/>
          <p:nvPr/>
        </p:nvPicPr>
        <p:blipFill>
          <a:blip r:embed="rId7"/>
          <a:stretch/>
        </p:blipFill>
        <p:spPr>
          <a:xfrm>
            <a:off x="3816000" y="165060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300" name="Image 29"/>
          <p:cNvPicPr/>
          <p:nvPr/>
        </p:nvPicPr>
        <p:blipFill>
          <a:blip r:embed="rId8"/>
          <a:stretch/>
        </p:blipFill>
        <p:spPr>
          <a:xfrm>
            <a:off x="4403880" y="166680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301" name="Image 30"/>
          <p:cNvPicPr/>
          <p:nvPr/>
        </p:nvPicPr>
        <p:blipFill>
          <a:blip r:embed="rId9"/>
          <a:stretch/>
        </p:blipFill>
        <p:spPr>
          <a:xfrm>
            <a:off x="1027080" y="342972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302" name="Image 31"/>
          <p:cNvPicPr/>
          <p:nvPr/>
        </p:nvPicPr>
        <p:blipFill>
          <a:blip r:embed="rId10"/>
          <a:stretch/>
        </p:blipFill>
        <p:spPr>
          <a:xfrm>
            <a:off x="1675440" y="3432240"/>
            <a:ext cx="926280" cy="937800"/>
          </a:xfrm>
          <a:prstGeom prst="rect">
            <a:avLst/>
          </a:prstGeom>
          <a:ln>
            <a:noFill/>
          </a:ln>
        </p:spPr>
      </p:pic>
      <p:pic>
        <p:nvPicPr>
          <p:cNvPr id="303" name="Image 33"/>
          <p:cNvPicPr/>
          <p:nvPr/>
        </p:nvPicPr>
        <p:blipFill>
          <a:blip r:embed="rId11"/>
          <a:stretch/>
        </p:blipFill>
        <p:spPr>
          <a:xfrm>
            <a:off x="2847240" y="341028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304" name="Image 34"/>
          <p:cNvPicPr/>
          <p:nvPr/>
        </p:nvPicPr>
        <p:blipFill>
          <a:blip r:embed="rId12"/>
          <a:stretch/>
        </p:blipFill>
        <p:spPr>
          <a:xfrm>
            <a:off x="7251480" y="344808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305" name="Image 35"/>
          <p:cNvPicPr/>
          <p:nvPr/>
        </p:nvPicPr>
        <p:blipFill>
          <a:blip r:embed="rId7"/>
          <a:stretch/>
        </p:blipFill>
        <p:spPr>
          <a:xfrm>
            <a:off x="6561000" y="345240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306" name="Image 36"/>
          <p:cNvPicPr/>
          <p:nvPr/>
        </p:nvPicPr>
        <p:blipFill>
          <a:blip r:embed="rId13"/>
          <a:stretch/>
        </p:blipFill>
        <p:spPr>
          <a:xfrm>
            <a:off x="6065280" y="343656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307" name="Image 37"/>
          <p:cNvPicPr/>
          <p:nvPr/>
        </p:nvPicPr>
        <p:blipFill>
          <a:blip r:embed="rId14"/>
          <a:stretch/>
        </p:blipFill>
        <p:spPr>
          <a:xfrm>
            <a:off x="5453640" y="345240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308" name="Image 38"/>
          <p:cNvPicPr/>
          <p:nvPr/>
        </p:nvPicPr>
        <p:blipFill>
          <a:blip r:embed="rId15"/>
          <a:stretch/>
        </p:blipFill>
        <p:spPr>
          <a:xfrm>
            <a:off x="4739040" y="3404160"/>
            <a:ext cx="949680" cy="937800"/>
          </a:xfrm>
          <a:prstGeom prst="rect">
            <a:avLst/>
          </a:prstGeom>
          <a:ln>
            <a:noFill/>
          </a:ln>
        </p:spPr>
      </p:pic>
      <p:pic>
        <p:nvPicPr>
          <p:cNvPr id="309" name="Image 39"/>
          <p:cNvPicPr/>
          <p:nvPr/>
        </p:nvPicPr>
        <p:blipFill>
          <a:blip r:embed="rId16"/>
          <a:stretch/>
        </p:blipFill>
        <p:spPr>
          <a:xfrm>
            <a:off x="2286720" y="3422520"/>
            <a:ext cx="940680" cy="940680"/>
          </a:xfrm>
          <a:prstGeom prst="rect">
            <a:avLst/>
          </a:prstGeom>
          <a:ln>
            <a:noFill/>
          </a:ln>
        </p:spPr>
      </p:pic>
      <p:pic>
        <p:nvPicPr>
          <p:cNvPr id="310" name="Image 44"/>
          <p:cNvPicPr/>
          <p:nvPr/>
        </p:nvPicPr>
        <p:blipFill>
          <a:blip r:embed="rId3"/>
          <a:stretch/>
        </p:blipFill>
        <p:spPr>
          <a:xfrm>
            <a:off x="3209040" y="5157000"/>
            <a:ext cx="937800" cy="937800"/>
          </a:xfrm>
          <a:prstGeom prst="rect">
            <a:avLst/>
          </a:prstGeom>
          <a:ln>
            <a:noFill/>
          </a:ln>
        </p:spPr>
      </p:pic>
      <p:pic>
        <p:nvPicPr>
          <p:cNvPr id="311" name="Image 40"/>
          <p:cNvPicPr/>
          <p:nvPr/>
        </p:nvPicPr>
        <p:blipFill>
          <a:blip r:embed="rId17"/>
          <a:stretch/>
        </p:blipFill>
        <p:spPr>
          <a:xfrm>
            <a:off x="3792600" y="5187600"/>
            <a:ext cx="958320" cy="958320"/>
          </a:xfrm>
          <a:prstGeom prst="rect">
            <a:avLst/>
          </a:prstGeom>
          <a:ln>
            <a:noFill/>
          </a:ln>
        </p:spPr>
      </p:pic>
      <p:pic>
        <p:nvPicPr>
          <p:cNvPr id="312" name="Image 41"/>
          <p:cNvPicPr/>
          <p:nvPr/>
        </p:nvPicPr>
        <p:blipFill>
          <a:blip r:embed="rId18"/>
          <a:stretch/>
        </p:blipFill>
        <p:spPr>
          <a:xfrm>
            <a:off x="4952880" y="5128560"/>
            <a:ext cx="956880" cy="956880"/>
          </a:xfrm>
          <a:prstGeom prst="rect">
            <a:avLst/>
          </a:prstGeom>
          <a:ln>
            <a:noFill/>
          </a:ln>
        </p:spPr>
      </p:pic>
      <p:pic>
        <p:nvPicPr>
          <p:cNvPr id="313" name="Image 47"/>
          <p:cNvPicPr/>
          <p:nvPr/>
        </p:nvPicPr>
        <p:blipFill>
          <a:blip r:embed="rId19"/>
          <a:stretch/>
        </p:blipFill>
        <p:spPr>
          <a:xfrm>
            <a:off x="4435560" y="5157000"/>
            <a:ext cx="937800" cy="937800"/>
          </a:xfrm>
          <a:prstGeom prst="rect">
            <a:avLst/>
          </a:prstGeom>
          <a:ln>
            <a:noFill/>
          </a:ln>
        </p:spPr>
      </p:pic>
      <p:sp>
        <p:nvSpPr>
          <p:cNvPr id="314" name="CustomShape 3"/>
          <p:cNvSpPr/>
          <p:nvPr/>
        </p:nvSpPr>
        <p:spPr>
          <a:xfrm>
            <a:off x="1538280" y="2512080"/>
            <a:ext cx="48960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RE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15" name="CustomShape 4"/>
          <p:cNvSpPr/>
          <p:nvPr/>
        </p:nvSpPr>
        <p:spPr>
          <a:xfrm>
            <a:off x="1260360" y="251208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16" name="CustomShape 5"/>
          <p:cNvSpPr/>
          <p:nvPr/>
        </p:nvSpPr>
        <p:spPr>
          <a:xfrm>
            <a:off x="6678720" y="251172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A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17" name="CustomShape 6"/>
          <p:cNvSpPr/>
          <p:nvPr/>
        </p:nvSpPr>
        <p:spPr>
          <a:xfrm>
            <a:off x="7225200" y="2511720"/>
            <a:ext cx="48960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TA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18" name="CustomShape 7"/>
          <p:cNvSpPr/>
          <p:nvPr/>
        </p:nvSpPr>
        <p:spPr>
          <a:xfrm>
            <a:off x="7544880" y="251280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19" name="CustomShape 8"/>
          <p:cNvSpPr/>
          <p:nvPr/>
        </p:nvSpPr>
        <p:spPr>
          <a:xfrm>
            <a:off x="6931440" y="250740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20" name="CustomShape 9"/>
          <p:cNvSpPr/>
          <p:nvPr/>
        </p:nvSpPr>
        <p:spPr>
          <a:xfrm>
            <a:off x="7777080" y="2511720"/>
            <a:ext cx="48960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NA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21" name="CustomShape 10"/>
          <p:cNvSpPr/>
          <p:nvPr/>
        </p:nvSpPr>
        <p:spPr>
          <a:xfrm>
            <a:off x="4077720" y="251208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E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22" name="CustomShape 11"/>
          <p:cNvSpPr/>
          <p:nvPr/>
        </p:nvSpPr>
        <p:spPr>
          <a:xfrm>
            <a:off x="4633920" y="2512080"/>
            <a:ext cx="48960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RA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23" name="CustomShape 12"/>
          <p:cNvSpPr/>
          <p:nvPr/>
        </p:nvSpPr>
        <p:spPr>
          <a:xfrm>
            <a:off x="4317840" y="251208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24" name="CustomShape 13"/>
          <p:cNvSpPr/>
          <p:nvPr/>
        </p:nvSpPr>
        <p:spPr>
          <a:xfrm>
            <a:off x="1288080" y="4220640"/>
            <a:ext cx="430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DI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25" name="CustomShape 14"/>
          <p:cNvSpPr/>
          <p:nvPr/>
        </p:nvSpPr>
        <p:spPr>
          <a:xfrm>
            <a:off x="1853280" y="4220640"/>
            <a:ext cx="55764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WA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26" name="CustomShape 15"/>
          <p:cNvSpPr/>
          <p:nvPr/>
        </p:nvSpPr>
        <p:spPr>
          <a:xfrm>
            <a:off x="1572480" y="422064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27" name="CustomShape 16"/>
          <p:cNvSpPr/>
          <p:nvPr/>
        </p:nvSpPr>
        <p:spPr>
          <a:xfrm>
            <a:off x="2509560" y="4223880"/>
            <a:ext cx="50832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NU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28" name="CustomShape 17"/>
          <p:cNvSpPr/>
          <p:nvPr/>
        </p:nvSpPr>
        <p:spPr>
          <a:xfrm>
            <a:off x="3107880" y="4220640"/>
            <a:ext cx="48960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SO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29" name="CustomShape 18"/>
          <p:cNvSpPr/>
          <p:nvPr/>
        </p:nvSpPr>
        <p:spPr>
          <a:xfrm>
            <a:off x="2268720" y="422064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30" name="CustomShape 19"/>
          <p:cNvSpPr/>
          <p:nvPr/>
        </p:nvSpPr>
        <p:spPr>
          <a:xfrm>
            <a:off x="2852640" y="422064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31" name="CustomShape 20"/>
          <p:cNvSpPr/>
          <p:nvPr/>
        </p:nvSpPr>
        <p:spPr>
          <a:xfrm>
            <a:off x="4975200" y="4230000"/>
            <a:ext cx="4863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PO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32" name="CustomShape 21"/>
          <p:cNvSpPr/>
          <p:nvPr/>
        </p:nvSpPr>
        <p:spPr>
          <a:xfrm>
            <a:off x="5639400" y="4230000"/>
            <a:ext cx="55764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SI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33" name="CustomShape 22"/>
          <p:cNvSpPr/>
          <p:nvPr/>
        </p:nvSpPr>
        <p:spPr>
          <a:xfrm>
            <a:off x="5391360" y="423000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34" name="CustomShape 23"/>
          <p:cNvSpPr/>
          <p:nvPr/>
        </p:nvSpPr>
        <p:spPr>
          <a:xfrm>
            <a:off x="6144120" y="4230000"/>
            <a:ext cx="50832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DA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35" name="CustomShape 24"/>
          <p:cNvSpPr/>
          <p:nvPr/>
        </p:nvSpPr>
        <p:spPr>
          <a:xfrm>
            <a:off x="6784920" y="4230000"/>
            <a:ext cx="48960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E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36" name="CustomShape 25"/>
          <p:cNvSpPr/>
          <p:nvPr/>
        </p:nvSpPr>
        <p:spPr>
          <a:xfrm>
            <a:off x="5911920" y="423000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37" name="CustomShape 26"/>
          <p:cNvSpPr/>
          <p:nvPr/>
        </p:nvSpPr>
        <p:spPr>
          <a:xfrm>
            <a:off x="6521400" y="423504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38" name="CustomShape 27"/>
          <p:cNvSpPr/>
          <p:nvPr/>
        </p:nvSpPr>
        <p:spPr>
          <a:xfrm>
            <a:off x="7458480" y="4232880"/>
            <a:ext cx="50832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JA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39" name="CustomShape 28"/>
          <p:cNvSpPr/>
          <p:nvPr/>
        </p:nvSpPr>
        <p:spPr>
          <a:xfrm>
            <a:off x="7164720" y="423504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40" name="CustomShape 29"/>
          <p:cNvSpPr/>
          <p:nvPr/>
        </p:nvSpPr>
        <p:spPr>
          <a:xfrm>
            <a:off x="3465000" y="6005880"/>
            <a:ext cx="430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A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341" name="CustomShape 30"/>
          <p:cNvSpPr/>
          <p:nvPr/>
        </p:nvSpPr>
        <p:spPr>
          <a:xfrm>
            <a:off x="4007880" y="6005880"/>
            <a:ext cx="55764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TE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42" name="CustomShape 31"/>
          <p:cNvSpPr/>
          <p:nvPr/>
        </p:nvSpPr>
        <p:spPr>
          <a:xfrm>
            <a:off x="3734280" y="600588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43" name="CustomShape 32"/>
          <p:cNvSpPr/>
          <p:nvPr/>
        </p:nvSpPr>
        <p:spPr>
          <a:xfrm>
            <a:off x="4633200" y="6009120"/>
            <a:ext cx="50832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MI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44" name="CustomShape 33"/>
          <p:cNvSpPr/>
          <p:nvPr/>
        </p:nvSpPr>
        <p:spPr>
          <a:xfrm>
            <a:off x="5201280" y="6005880"/>
            <a:ext cx="48960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TO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45" name="CustomShape 34"/>
          <p:cNvSpPr/>
          <p:nvPr/>
        </p:nvSpPr>
        <p:spPr>
          <a:xfrm>
            <a:off x="4377600" y="600588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346" name="CustomShape 35"/>
          <p:cNvSpPr/>
          <p:nvPr/>
        </p:nvSpPr>
        <p:spPr>
          <a:xfrm>
            <a:off x="4961520" y="6005880"/>
            <a:ext cx="403560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Linux Biolinum G"/>
                <a:ea typeface="DejaVu Sans"/>
              </a:rPr>
              <a:t>-</a:t>
            </a:r>
            <a:endParaRPr lang="fr-CH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9867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 5_4"/>
          <p:cNvPicPr/>
          <p:nvPr/>
        </p:nvPicPr>
        <p:blipFill>
          <a:blip r:embed="rId3"/>
          <a:srcRect b="39647"/>
          <a:stretch/>
        </p:blipFill>
        <p:spPr>
          <a:xfrm>
            <a:off x="4716000" y="3059640"/>
            <a:ext cx="4087800" cy="2339640"/>
          </a:xfrm>
          <a:prstGeom prst="rect">
            <a:avLst/>
          </a:prstGeom>
          <a:ln>
            <a:noFill/>
          </a:ln>
        </p:spPr>
      </p:pic>
      <p:sp>
        <p:nvSpPr>
          <p:cNvPr id="353" name="CustomShape 2"/>
          <p:cNvSpPr/>
          <p:nvPr/>
        </p:nvSpPr>
        <p:spPr>
          <a:xfrm>
            <a:off x="4968000" y="3528000"/>
            <a:ext cx="1583640" cy="647640"/>
          </a:xfrm>
          <a:prstGeom prst="rect">
            <a:avLst/>
          </a:prstGeom>
          <a:solidFill>
            <a:srgbClr val="4F81BD">
              <a:alpha val="15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pic>
        <p:nvPicPr>
          <p:cNvPr id="354" name="Image 4_6" descr="Une image contenant bâtiment, matériau de construction, brique, pierre&#10;&#10;Description générée automatiquement"/>
          <p:cNvPicPr/>
          <p:nvPr/>
        </p:nvPicPr>
        <p:blipFill>
          <a:blip r:embed="rId4"/>
          <a:stretch/>
        </p:blipFill>
        <p:spPr>
          <a:xfrm>
            <a:off x="4753080" y="386280"/>
            <a:ext cx="4102560" cy="2421360"/>
          </a:xfrm>
          <a:prstGeom prst="rect">
            <a:avLst/>
          </a:prstGeom>
          <a:ln>
            <a:noFill/>
          </a:ln>
        </p:spPr>
      </p:pic>
      <p:sp>
        <p:nvSpPr>
          <p:cNvPr id="355" name="CustomShape 3"/>
          <p:cNvSpPr/>
          <p:nvPr/>
        </p:nvSpPr>
        <p:spPr>
          <a:xfrm>
            <a:off x="4968000" y="818280"/>
            <a:ext cx="1583640" cy="647640"/>
          </a:xfrm>
          <a:prstGeom prst="rect">
            <a:avLst/>
          </a:prstGeom>
          <a:solidFill>
            <a:srgbClr val="4F81BD">
              <a:alpha val="15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pic>
        <p:nvPicPr>
          <p:cNvPr id="356" name="Image 1_0"/>
          <p:cNvPicPr/>
          <p:nvPr/>
        </p:nvPicPr>
        <p:blipFill>
          <a:blip r:embed="rId5"/>
          <a:srcRect l="5659" t="5549" r="5667" b="5620"/>
          <a:stretch/>
        </p:blipFill>
        <p:spPr>
          <a:xfrm>
            <a:off x="432360" y="1440000"/>
            <a:ext cx="3743280" cy="5097600"/>
          </a:xfrm>
          <a:prstGeom prst="rect">
            <a:avLst/>
          </a:prstGeom>
          <a:ln>
            <a:noFill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28E6EC83-FBFF-E1FE-3E63-54DD49FF635A}"/>
              </a:ext>
            </a:extLst>
          </p:cNvPr>
          <p:cNvSpPr/>
          <p:nvPr/>
        </p:nvSpPr>
        <p:spPr>
          <a:xfrm>
            <a:off x="504000" y="93024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Η Γραμμική Β΄ Γραφή </a:t>
            </a:r>
            <a:endParaRPr lang="fr-CH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 5_0"/>
          <p:cNvPicPr/>
          <p:nvPr/>
        </p:nvPicPr>
        <p:blipFill>
          <a:blip r:embed="rId3"/>
          <a:srcRect b="39647"/>
          <a:stretch/>
        </p:blipFill>
        <p:spPr>
          <a:xfrm>
            <a:off x="4716000" y="3059640"/>
            <a:ext cx="4087800" cy="2339640"/>
          </a:xfrm>
          <a:prstGeom prst="rect">
            <a:avLst/>
          </a:prstGeom>
          <a:ln>
            <a:noFill/>
          </a:ln>
        </p:spPr>
      </p:pic>
      <p:sp>
        <p:nvSpPr>
          <p:cNvPr id="359" name="CustomShape 2"/>
          <p:cNvSpPr/>
          <p:nvPr/>
        </p:nvSpPr>
        <p:spPr>
          <a:xfrm>
            <a:off x="4968000" y="3528000"/>
            <a:ext cx="1583640" cy="647640"/>
          </a:xfrm>
          <a:prstGeom prst="rect">
            <a:avLst/>
          </a:prstGeom>
          <a:solidFill>
            <a:srgbClr val="4F81BD">
              <a:alpha val="15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pic>
        <p:nvPicPr>
          <p:cNvPr id="360" name="Image 4_5" descr="Une image contenant bâtiment, matériau de construction, brique, pierre&#10;&#10;Description générée automatiquement"/>
          <p:cNvPicPr/>
          <p:nvPr/>
        </p:nvPicPr>
        <p:blipFill>
          <a:blip r:embed="rId4"/>
          <a:stretch/>
        </p:blipFill>
        <p:spPr>
          <a:xfrm>
            <a:off x="4753080" y="386280"/>
            <a:ext cx="4102560" cy="2421360"/>
          </a:xfrm>
          <a:prstGeom prst="rect">
            <a:avLst/>
          </a:prstGeom>
          <a:ln>
            <a:noFill/>
          </a:ln>
        </p:spPr>
      </p:pic>
      <p:sp>
        <p:nvSpPr>
          <p:cNvPr id="361" name="CustomShape 3"/>
          <p:cNvSpPr/>
          <p:nvPr/>
        </p:nvSpPr>
        <p:spPr>
          <a:xfrm>
            <a:off x="4968000" y="818280"/>
            <a:ext cx="1583640" cy="647640"/>
          </a:xfrm>
          <a:prstGeom prst="rect">
            <a:avLst/>
          </a:prstGeom>
          <a:solidFill>
            <a:srgbClr val="4F81BD">
              <a:alpha val="15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pic>
        <p:nvPicPr>
          <p:cNvPr id="362" name="Image 1_4"/>
          <p:cNvPicPr/>
          <p:nvPr/>
        </p:nvPicPr>
        <p:blipFill>
          <a:blip r:embed="rId5"/>
          <a:srcRect l="5659" t="5549" r="5667" b="5620"/>
          <a:stretch/>
        </p:blipFill>
        <p:spPr>
          <a:xfrm>
            <a:off x="432360" y="1440000"/>
            <a:ext cx="3743280" cy="5097600"/>
          </a:xfrm>
          <a:prstGeom prst="rect">
            <a:avLst/>
          </a:prstGeom>
          <a:ln>
            <a:noFill/>
          </a:ln>
        </p:spPr>
      </p:pic>
      <p:sp>
        <p:nvSpPr>
          <p:cNvPr id="363" name="CustomShape 4"/>
          <p:cNvSpPr/>
          <p:nvPr/>
        </p:nvSpPr>
        <p:spPr>
          <a:xfrm>
            <a:off x="396360" y="137772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12" name="CustomShape 29"/>
          <p:cNvSpPr/>
          <p:nvPr/>
        </p:nvSpPr>
        <p:spPr>
          <a:xfrm>
            <a:off x="5329260" y="5651280"/>
            <a:ext cx="3110652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>
              <a:lnSpc>
                <a:spcPct val="100000"/>
              </a:lnSpc>
            </a:pPr>
            <a:r>
              <a:rPr lang="fr-CH" sz="2400" b="1" spc="-1" dirty="0">
                <a:solidFill>
                  <a:srgbClr val="000000"/>
                </a:solidFill>
                <a:latin typeface="Linux Biolinum G"/>
                <a:ea typeface="DejaVu Sans"/>
              </a:rPr>
              <a:t>A</a:t>
            </a:r>
            <a:endParaRPr lang="fr-CH" sz="2400" b="1" strike="noStrike" spc="-1" dirty="0">
              <a:latin typeface="Arial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46C95F54-72D7-D40E-E6E3-570F34689E03}"/>
              </a:ext>
            </a:extLst>
          </p:cNvPr>
          <p:cNvSpPr/>
          <p:nvPr/>
        </p:nvSpPr>
        <p:spPr>
          <a:xfrm>
            <a:off x="504000" y="93024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Η Γραμμική Β΄ Γραφή </a:t>
            </a:r>
            <a:endParaRPr lang="fr-CH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 5_5"/>
          <p:cNvPicPr/>
          <p:nvPr/>
        </p:nvPicPr>
        <p:blipFill>
          <a:blip r:embed="rId3"/>
          <a:srcRect b="39647"/>
          <a:stretch/>
        </p:blipFill>
        <p:spPr>
          <a:xfrm>
            <a:off x="4716000" y="3059640"/>
            <a:ext cx="4087800" cy="2339640"/>
          </a:xfrm>
          <a:prstGeom prst="rect">
            <a:avLst/>
          </a:prstGeom>
          <a:ln>
            <a:noFill/>
          </a:ln>
        </p:spPr>
      </p:pic>
      <p:sp>
        <p:nvSpPr>
          <p:cNvPr id="366" name="CustomShape 2"/>
          <p:cNvSpPr/>
          <p:nvPr/>
        </p:nvSpPr>
        <p:spPr>
          <a:xfrm>
            <a:off x="4968000" y="3528000"/>
            <a:ext cx="1583640" cy="647640"/>
          </a:xfrm>
          <a:prstGeom prst="rect">
            <a:avLst/>
          </a:prstGeom>
          <a:solidFill>
            <a:srgbClr val="4F81BD">
              <a:alpha val="15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pic>
        <p:nvPicPr>
          <p:cNvPr id="367" name="Image 4_7" descr="Une image contenant bâtiment, matériau de construction, brique, pierre&#10;&#10;Description générée automatiquement"/>
          <p:cNvPicPr/>
          <p:nvPr/>
        </p:nvPicPr>
        <p:blipFill>
          <a:blip r:embed="rId4"/>
          <a:stretch/>
        </p:blipFill>
        <p:spPr>
          <a:xfrm>
            <a:off x="4753080" y="386280"/>
            <a:ext cx="4102560" cy="2421360"/>
          </a:xfrm>
          <a:prstGeom prst="rect">
            <a:avLst/>
          </a:prstGeom>
          <a:ln>
            <a:noFill/>
          </a:ln>
        </p:spPr>
      </p:pic>
      <p:sp>
        <p:nvSpPr>
          <p:cNvPr id="368" name="CustomShape 3"/>
          <p:cNvSpPr/>
          <p:nvPr/>
        </p:nvSpPr>
        <p:spPr>
          <a:xfrm>
            <a:off x="4968000" y="818280"/>
            <a:ext cx="1583640" cy="647640"/>
          </a:xfrm>
          <a:prstGeom prst="rect">
            <a:avLst/>
          </a:prstGeom>
          <a:solidFill>
            <a:srgbClr val="4F81BD">
              <a:alpha val="15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pic>
        <p:nvPicPr>
          <p:cNvPr id="369" name="Image 1_7"/>
          <p:cNvPicPr/>
          <p:nvPr/>
        </p:nvPicPr>
        <p:blipFill>
          <a:blip r:embed="rId5"/>
          <a:srcRect l="5659" t="5549" r="5667" b="5620"/>
          <a:stretch/>
        </p:blipFill>
        <p:spPr>
          <a:xfrm>
            <a:off x="432360" y="1440000"/>
            <a:ext cx="3743280" cy="5097600"/>
          </a:xfrm>
          <a:prstGeom prst="rect">
            <a:avLst/>
          </a:prstGeom>
          <a:ln>
            <a:noFill/>
          </a:ln>
        </p:spPr>
      </p:pic>
      <p:sp>
        <p:nvSpPr>
          <p:cNvPr id="370" name="CustomShape 4"/>
          <p:cNvSpPr/>
          <p:nvPr/>
        </p:nvSpPr>
        <p:spPr>
          <a:xfrm>
            <a:off x="396360" y="295200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71" name="CustomShape 5"/>
          <p:cNvSpPr/>
          <p:nvPr/>
        </p:nvSpPr>
        <p:spPr>
          <a:xfrm>
            <a:off x="396720" y="137772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11" name="CustomShape 29"/>
          <p:cNvSpPr/>
          <p:nvPr/>
        </p:nvSpPr>
        <p:spPr>
          <a:xfrm>
            <a:off x="5329260" y="5651280"/>
            <a:ext cx="3110652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>
              <a:lnSpc>
                <a:spcPct val="100000"/>
              </a:lnSpc>
            </a:pPr>
            <a:r>
              <a:rPr lang="fr-CH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A – MA</a:t>
            </a:r>
            <a:endParaRPr lang="fr-CH" sz="2400" b="1" strike="noStrike" spc="-1" dirty="0">
              <a:latin typeface="Arial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0572C061-D5DB-4549-0BB4-DE42C5A65751}"/>
              </a:ext>
            </a:extLst>
          </p:cNvPr>
          <p:cNvSpPr/>
          <p:nvPr/>
        </p:nvSpPr>
        <p:spPr>
          <a:xfrm>
            <a:off x="504000" y="93024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Η Γραμμική Β΄ Γραφή </a:t>
            </a:r>
            <a:endParaRPr lang="fr-CH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age 5_6"/>
          <p:cNvPicPr/>
          <p:nvPr/>
        </p:nvPicPr>
        <p:blipFill>
          <a:blip r:embed="rId3"/>
          <a:srcRect b="39647"/>
          <a:stretch/>
        </p:blipFill>
        <p:spPr>
          <a:xfrm>
            <a:off x="4716000" y="3059640"/>
            <a:ext cx="4087800" cy="2339640"/>
          </a:xfrm>
          <a:prstGeom prst="rect">
            <a:avLst/>
          </a:prstGeom>
          <a:ln>
            <a:noFill/>
          </a:ln>
        </p:spPr>
      </p:pic>
      <p:sp>
        <p:nvSpPr>
          <p:cNvPr id="374" name="CustomShape 2"/>
          <p:cNvSpPr/>
          <p:nvPr/>
        </p:nvSpPr>
        <p:spPr>
          <a:xfrm>
            <a:off x="4968000" y="3528000"/>
            <a:ext cx="1583640" cy="647640"/>
          </a:xfrm>
          <a:prstGeom prst="rect">
            <a:avLst/>
          </a:prstGeom>
          <a:solidFill>
            <a:srgbClr val="4F81BD">
              <a:alpha val="15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pic>
        <p:nvPicPr>
          <p:cNvPr id="375" name="Image 4_8" descr="Une image contenant bâtiment, matériau de construction, brique, pierre&#10;&#10;Description générée automatiquement"/>
          <p:cNvPicPr/>
          <p:nvPr/>
        </p:nvPicPr>
        <p:blipFill>
          <a:blip r:embed="rId4"/>
          <a:stretch/>
        </p:blipFill>
        <p:spPr>
          <a:xfrm>
            <a:off x="4753080" y="386280"/>
            <a:ext cx="4102560" cy="2421360"/>
          </a:xfrm>
          <a:prstGeom prst="rect">
            <a:avLst/>
          </a:prstGeom>
          <a:ln>
            <a:noFill/>
          </a:ln>
        </p:spPr>
      </p:pic>
      <p:sp>
        <p:nvSpPr>
          <p:cNvPr id="376" name="CustomShape 3"/>
          <p:cNvSpPr/>
          <p:nvPr/>
        </p:nvSpPr>
        <p:spPr>
          <a:xfrm>
            <a:off x="4968000" y="818280"/>
            <a:ext cx="1583640" cy="647640"/>
          </a:xfrm>
          <a:prstGeom prst="rect">
            <a:avLst/>
          </a:prstGeom>
          <a:solidFill>
            <a:srgbClr val="4F81BD">
              <a:alpha val="15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pic>
        <p:nvPicPr>
          <p:cNvPr id="377" name="Image 1_8"/>
          <p:cNvPicPr/>
          <p:nvPr/>
        </p:nvPicPr>
        <p:blipFill>
          <a:blip r:embed="rId5"/>
          <a:srcRect l="5659" t="5549" r="5667" b="5620"/>
          <a:stretch/>
        </p:blipFill>
        <p:spPr>
          <a:xfrm>
            <a:off x="432360" y="1440000"/>
            <a:ext cx="3743280" cy="5097600"/>
          </a:xfrm>
          <a:prstGeom prst="rect">
            <a:avLst/>
          </a:prstGeom>
          <a:ln>
            <a:noFill/>
          </a:ln>
        </p:spPr>
      </p:pic>
      <p:sp>
        <p:nvSpPr>
          <p:cNvPr id="378" name="CustomShape 4"/>
          <p:cNvSpPr/>
          <p:nvPr/>
        </p:nvSpPr>
        <p:spPr>
          <a:xfrm>
            <a:off x="396360" y="295200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79" name="CustomShape 5"/>
          <p:cNvSpPr/>
          <p:nvPr/>
        </p:nvSpPr>
        <p:spPr>
          <a:xfrm>
            <a:off x="396720" y="137772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80" name="CustomShape 6"/>
          <p:cNvSpPr/>
          <p:nvPr/>
        </p:nvSpPr>
        <p:spPr>
          <a:xfrm>
            <a:off x="3240000" y="450972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12" name="CustomShape 29"/>
          <p:cNvSpPr/>
          <p:nvPr/>
        </p:nvSpPr>
        <p:spPr>
          <a:xfrm>
            <a:off x="5329260" y="5651280"/>
            <a:ext cx="3110652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>
              <a:lnSpc>
                <a:spcPct val="100000"/>
              </a:lnSpc>
            </a:pPr>
            <a:r>
              <a:rPr lang="fr-CH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A – MA – RU</a:t>
            </a:r>
            <a:endParaRPr lang="fr-CH" sz="2400" b="1" strike="noStrike" spc="-1" dirty="0">
              <a:latin typeface="Arial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B4325FE3-4930-319C-95FF-7B9D1C1F291F}"/>
              </a:ext>
            </a:extLst>
          </p:cNvPr>
          <p:cNvSpPr/>
          <p:nvPr/>
        </p:nvSpPr>
        <p:spPr>
          <a:xfrm>
            <a:off x="504000" y="93024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Η Γραμμική Β΄ Γραφή </a:t>
            </a:r>
            <a:endParaRPr lang="fr-CH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age 5_7"/>
          <p:cNvPicPr/>
          <p:nvPr/>
        </p:nvPicPr>
        <p:blipFill>
          <a:blip r:embed="rId3"/>
          <a:srcRect b="39647"/>
          <a:stretch/>
        </p:blipFill>
        <p:spPr>
          <a:xfrm>
            <a:off x="4716000" y="3059640"/>
            <a:ext cx="4087800" cy="2339640"/>
          </a:xfrm>
          <a:prstGeom prst="rect">
            <a:avLst/>
          </a:prstGeom>
          <a:ln>
            <a:noFill/>
          </a:ln>
        </p:spPr>
      </p:pic>
      <p:pic>
        <p:nvPicPr>
          <p:cNvPr id="383" name="Image 4_9" descr="Une image contenant bâtiment, matériau de construction, brique, pierre&#10;&#10;Description générée automatiquement"/>
          <p:cNvPicPr/>
          <p:nvPr/>
        </p:nvPicPr>
        <p:blipFill>
          <a:blip r:embed="rId4"/>
          <a:stretch/>
        </p:blipFill>
        <p:spPr>
          <a:xfrm>
            <a:off x="4753080" y="386280"/>
            <a:ext cx="4102560" cy="2421360"/>
          </a:xfrm>
          <a:prstGeom prst="rect">
            <a:avLst/>
          </a:prstGeom>
          <a:ln>
            <a:noFill/>
          </a:ln>
        </p:spPr>
      </p:pic>
      <p:pic>
        <p:nvPicPr>
          <p:cNvPr id="384" name="Image 1_9"/>
          <p:cNvPicPr/>
          <p:nvPr/>
        </p:nvPicPr>
        <p:blipFill>
          <a:blip r:embed="rId5"/>
          <a:srcRect l="5659" t="5549" r="5667" b="5620"/>
          <a:stretch/>
        </p:blipFill>
        <p:spPr>
          <a:xfrm>
            <a:off x="432360" y="1440000"/>
            <a:ext cx="3743280" cy="5097600"/>
          </a:xfrm>
          <a:prstGeom prst="rect">
            <a:avLst/>
          </a:prstGeom>
          <a:ln>
            <a:noFill/>
          </a:ln>
        </p:spPr>
      </p:pic>
      <p:sp>
        <p:nvSpPr>
          <p:cNvPr id="385" name="CustomShape 2"/>
          <p:cNvSpPr/>
          <p:nvPr/>
        </p:nvSpPr>
        <p:spPr>
          <a:xfrm>
            <a:off x="396360" y="295200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86" name="CustomShape 3"/>
          <p:cNvSpPr/>
          <p:nvPr/>
        </p:nvSpPr>
        <p:spPr>
          <a:xfrm>
            <a:off x="396720" y="137772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87" name="CustomShape 4"/>
          <p:cNvSpPr/>
          <p:nvPr/>
        </p:nvSpPr>
        <p:spPr>
          <a:xfrm>
            <a:off x="3240000" y="450972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88" name="CustomShape 5"/>
          <p:cNvSpPr/>
          <p:nvPr/>
        </p:nvSpPr>
        <p:spPr>
          <a:xfrm>
            <a:off x="2520000" y="525600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89" name="CustomShape 6"/>
          <p:cNvSpPr/>
          <p:nvPr/>
        </p:nvSpPr>
        <p:spPr>
          <a:xfrm>
            <a:off x="4968000" y="3527640"/>
            <a:ext cx="1259064" cy="647640"/>
          </a:xfrm>
          <a:prstGeom prst="rect">
            <a:avLst/>
          </a:prstGeom>
          <a:solidFill>
            <a:srgbClr val="4F81BD">
              <a:alpha val="15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90" name="CustomShape 7"/>
          <p:cNvSpPr/>
          <p:nvPr/>
        </p:nvSpPr>
        <p:spPr>
          <a:xfrm>
            <a:off x="4968000" y="817920"/>
            <a:ext cx="1259064" cy="647640"/>
          </a:xfrm>
          <a:prstGeom prst="rect">
            <a:avLst/>
          </a:prstGeom>
          <a:solidFill>
            <a:srgbClr val="4F81BD">
              <a:alpha val="15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12" name="CustomShape 29"/>
          <p:cNvSpPr/>
          <p:nvPr/>
        </p:nvSpPr>
        <p:spPr>
          <a:xfrm>
            <a:off x="5329260" y="5651280"/>
            <a:ext cx="3110652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>
              <a:lnSpc>
                <a:spcPct val="100000"/>
              </a:lnSpc>
            </a:pPr>
            <a:r>
              <a:rPr lang="fr-CH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A – MA – RU – TO </a:t>
            </a:r>
            <a:endParaRPr lang="fr-CH" sz="2400" b="1" strike="noStrike" spc="-1" dirty="0">
              <a:latin typeface="Arial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5FE70FCD-8E15-F561-0434-3EBC722E12B6}"/>
              </a:ext>
            </a:extLst>
          </p:cNvPr>
          <p:cNvSpPr/>
          <p:nvPr/>
        </p:nvSpPr>
        <p:spPr>
          <a:xfrm>
            <a:off x="504000" y="93024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Η Γραμμική Β΄ Γραφή </a:t>
            </a:r>
            <a:endParaRPr lang="fr-CH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age 5_7"/>
          <p:cNvPicPr/>
          <p:nvPr/>
        </p:nvPicPr>
        <p:blipFill>
          <a:blip r:embed="rId3"/>
          <a:srcRect b="39647"/>
          <a:stretch/>
        </p:blipFill>
        <p:spPr>
          <a:xfrm>
            <a:off x="4716000" y="3059640"/>
            <a:ext cx="4087800" cy="2339640"/>
          </a:xfrm>
          <a:prstGeom prst="rect">
            <a:avLst/>
          </a:prstGeom>
          <a:ln>
            <a:noFill/>
          </a:ln>
        </p:spPr>
      </p:pic>
      <p:pic>
        <p:nvPicPr>
          <p:cNvPr id="383" name="Image 4_9" descr="Une image contenant bâtiment, matériau de construction, brique, pierre&#10;&#10;Description générée automatiquement"/>
          <p:cNvPicPr/>
          <p:nvPr/>
        </p:nvPicPr>
        <p:blipFill>
          <a:blip r:embed="rId4"/>
          <a:stretch/>
        </p:blipFill>
        <p:spPr>
          <a:xfrm>
            <a:off x="4753080" y="386280"/>
            <a:ext cx="4102560" cy="2421360"/>
          </a:xfrm>
          <a:prstGeom prst="rect">
            <a:avLst/>
          </a:prstGeom>
          <a:ln>
            <a:noFill/>
          </a:ln>
        </p:spPr>
      </p:pic>
      <p:pic>
        <p:nvPicPr>
          <p:cNvPr id="384" name="Image 1_9"/>
          <p:cNvPicPr/>
          <p:nvPr/>
        </p:nvPicPr>
        <p:blipFill>
          <a:blip r:embed="rId5"/>
          <a:srcRect l="5659" t="5549" r="5667" b="5620"/>
          <a:stretch/>
        </p:blipFill>
        <p:spPr>
          <a:xfrm>
            <a:off x="432360" y="1440000"/>
            <a:ext cx="3743280" cy="5097600"/>
          </a:xfrm>
          <a:prstGeom prst="rect">
            <a:avLst/>
          </a:prstGeom>
          <a:ln>
            <a:noFill/>
          </a:ln>
        </p:spPr>
      </p:pic>
      <p:sp>
        <p:nvSpPr>
          <p:cNvPr id="385" name="CustomShape 2"/>
          <p:cNvSpPr/>
          <p:nvPr/>
        </p:nvSpPr>
        <p:spPr>
          <a:xfrm>
            <a:off x="396360" y="295200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86" name="CustomShape 3"/>
          <p:cNvSpPr/>
          <p:nvPr/>
        </p:nvSpPr>
        <p:spPr>
          <a:xfrm>
            <a:off x="396720" y="137772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87" name="CustomShape 4"/>
          <p:cNvSpPr/>
          <p:nvPr/>
        </p:nvSpPr>
        <p:spPr>
          <a:xfrm>
            <a:off x="3240000" y="450972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88" name="CustomShape 5"/>
          <p:cNvSpPr/>
          <p:nvPr/>
        </p:nvSpPr>
        <p:spPr>
          <a:xfrm>
            <a:off x="2520000" y="5256000"/>
            <a:ext cx="956520" cy="529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89" name="CustomShape 6"/>
          <p:cNvSpPr/>
          <p:nvPr/>
        </p:nvSpPr>
        <p:spPr>
          <a:xfrm>
            <a:off x="4968000" y="3527640"/>
            <a:ext cx="1259064" cy="647640"/>
          </a:xfrm>
          <a:prstGeom prst="rect">
            <a:avLst/>
          </a:prstGeom>
          <a:solidFill>
            <a:srgbClr val="4F81BD">
              <a:alpha val="15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390" name="CustomShape 7"/>
          <p:cNvSpPr/>
          <p:nvPr/>
        </p:nvSpPr>
        <p:spPr>
          <a:xfrm>
            <a:off x="4968000" y="817920"/>
            <a:ext cx="1259064" cy="647640"/>
          </a:xfrm>
          <a:prstGeom prst="rect">
            <a:avLst/>
          </a:prstGeom>
          <a:solidFill>
            <a:srgbClr val="4F81BD">
              <a:alpha val="15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12" name="CustomShape 29"/>
          <p:cNvSpPr/>
          <p:nvPr/>
        </p:nvSpPr>
        <p:spPr>
          <a:xfrm>
            <a:off x="5329260" y="5535531"/>
            <a:ext cx="3110652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>
              <a:lnSpc>
                <a:spcPct val="100000"/>
              </a:lnSpc>
            </a:pPr>
            <a:r>
              <a:rPr lang="fr-CH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A – MA – RU – TO </a:t>
            </a:r>
            <a:endParaRPr lang="fr-CH" sz="2400" b="1" strike="noStrike" spc="-1" dirty="0">
              <a:latin typeface="Arial"/>
            </a:endParaRPr>
          </a:p>
        </p:txBody>
      </p:sp>
      <p:sp>
        <p:nvSpPr>
          <p:cNvPr id="13" name="CustomShape 29"/>
          <p:cNvSpPr/>
          <p:nvPr/>
        </p:nvSpPr>
        <p:spPr>
          <a:xfrm>
            <a:off x="5329260" y="6011810"/>
            <a:ext cx="3732444" cy="44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720">
              <a:lnSpc>
                <a:spcPct val="100000"/>
              </a:lnSpc>
            </a:pPr>
            <a:r>
              <a:rPr lang="fr-CH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A – MA </a:t>
            </a:r>
            <a:r>
              <a:rPr lang="fr-CH" sz="2400" b="1" spc="-1" dirty="0">
                <a:solidFill>
                  <a:srgbClr val="000000"/>
                </a:solidFill>
                <a:latin typeface="Linux Biolinum G"/>
              </a:rPr>
              <a:t>– RYN – THOS</a:t>
            </a:r>
            <a:endParaRPr lang="fr-CH" sz="2400" b="1" strike="noStrike" spc="-1" dirty="0">
              <a:latin typeface="Arial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F4ABAC30-F8EB-5FE6-4C9D-8E82E7274ED2}"/>
              </a:ext>
            </a:extLst>
          </p:cNvPr>
          <p:cNvSpPr/>
          <p:nvPr/>
        </p:nvSpPr>
        <p:spPr>
          <a:xfrm>
            <a:off x="504000" y="93024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Η Γραμμική Β΄ Γραφή </a:t>
            </a:r>
            <a:endParaRPr lang="fr-CH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070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274860" y="895950"/>
            <a:ext cx="5827352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Π</a:t>
            </a: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DejaVu Sans"/>
              </a:rPr>
              <a:t>τώση των μυκηναϊκών ανακτόρων </a:t>
            </a:r>
            <a:endParaRPr lang="fr-CH" sz="2400" b="0" strike="noStrike" spc="-1" dirty="0">
              <a:latin typeface="Arial"/>
            </a:endParaRPr>
          </a:p>
        </p:txBody>
      </p:sp>
      <p:sp>
        <p:nvSpPr>
          <p:cNvPr id="392" name="CustomShape 2"/>
          <p:cNvSpPr/>
          <p:nvPr/>
        </p:nvSpPr>
        <p:spPr>
          <a:xfrm>
            <a:off x="274860" y="1958490"/>
            <a:ext cx="3274920" cy="243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08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fr-CH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1</a:t>
            </a:r>
            <a:r>
              <a:rPr lang="el-GR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3ος</a:t>
            </a:r>
            <a:r>
              <a:rPr lang="fr-CH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-1</a:t>
            </a:r>
            <a:r>
              <a:rPr lang="el-GR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2ος</a:t>
            </a:r>
            <a:r>
              <a:rPr lang="fr-CH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</a:t>
            </a:r>
            <a:r>
              <a:rPr lang="el-GR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αιώνας π.Χ.</a:t>
            </a:r>
            <a:r>
              <a:rPr lang="fr-CH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</a:t>
            </a:r>
            <a:endParaRPr lang="fr-CH" sz="2000" b="0" strike="noStrike" spc="-1" dirty="0">
              <a:latin typeface="Arial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Παρακμή των ανακτορικών κέντρων</a:t>
            </a:r>
            <a:endParaRPr lang="fr-CH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108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fr-CH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11</a:t>
            </a:r>
            <a:r>
              <a:rPr lang="el-GR" sz="2000" b="1" strike="noStrike" spc="-1" dirty="0" err="1">
                <a:solidFill>
                  <a:srgbClr val="000000"/>
                </a:solidFill>
                <a:latin typeface="Linux Biolinum G"/>
                <a:ea typeface="DejaVu Sans"/>
              </a:rPr>
              <a:t>ος</a:t>
            </a:r>
            <a:r>
              <a:rPr lang="fr-CH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-1</a:t>
            </a:r>
            <a:r>
              <a:rPr lang="el-GR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0ος αιώνας π.</a:t>
            </a:r>
            <a:r>
              <a:rPr lang="el-GR" sz="2000" b="1" spc="-1" dirty="0">
                <a:solidFill>
                  <a:srgbClr val="000000"/>
                </a:solidFill>
                <a:latin typeface="Linux Biolinum G"/>
                <a:ea typeface="DejaVu Sans"/>
              </a:rPr>
              <a:t>Χ.</a:t>
            </a:r>
            <a:r>
              <a:rPr lang="fr-CH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</a:t>
            </a:r>
            <a:endParaRPr lang="fr-CH" sz="2000" b="0" strike="noStrike" spc="-1" dirty="0">
              <a:latin typeface="Arial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fr-CH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«</a:t>
            </a:r>
            <a: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Σκοτεινοί Χρόνοι</a:t>
            </a:r>
            <a:r>
              <a:rPr lang="fr-CH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» </a:t>
            </a:r>
            <a: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και εξαφάνιση κάθε ίχνους γραφής στον ελλαδικό χώρο</a:t>
            </a:r>
            <a:r>
              <a:rPr lang="fr-CH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</a:t>
            </a:r>
            <a:endParaRPr lang="fr-CH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108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fr-CH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9</a:t>
            </a:r>
            <a:r>
              <a:rPr lang="el-GR" sz="2000" b="1" strike="noStrike" spc="-1" dirty="0" err="1">
                <a:solidFill>
                  <a:srgbClr val="000000"/>
                </a:solidFill>
                <a:latin typeface="Linux Biolinum G"/>
                <a:ea typeface="DejaVu Sans"/>
              </a:rPr>
              <a:t>ος</a:t>
            </a:r>
            <a:r>
              <a:rPr lang="fr-CH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-8</a:t>
            </a:r>
            <a:r>
              <a:rPr lang="el-GR" sz="2000" b="1" spc="-1" dirty="0" err="1">
                <a:solidFill>
                  <a:srgbClr val="000000"/>
                </a:solidFill>
                <a:latin typeface="Linux Biolinum G"/>
                <a:ea typeface="DejaVu Sans"/>
              </a:rPr>
              <a:t>ος</a:t>
            </a:r>
            <a:r>
              <a:rPr lang="el-GR" sz="2000" b="1" spc="-1" dirty="0">
                <a:solidFill>
                  <a:srgbClr val="000000"/>
                </a:solidFill>
                <a:latin typeface="Linux Biolinum G"/>
                <a:ea typeface="DejaVu Sans"/>
              </a:rPr>
              <a:t> αιώνας π.Χ.</a:t>
            </a:r>
            <a:r>
              <a:rPr lang="fr-CH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</a:t>
            </a:r>
            <a:endParaRPr lang="fr-CH" sz="2000" b="0" strike="noStrike" spc="-1" dirty="0">
              <a:latin typeface="Arial"/>
            </a:endParaRPr>
          </a:p>
          <a:p>
            <a:pPr marL="217080" lvl="1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fr-CH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«</a:t>
            </a:r>
            <a: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Γέννηση</a:t>
            </a:r>
            <a:r>
              <a:rPr lang="fr-CH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» </a:t>
            </a:r>
            <a: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πρώτων πόλεων-κρατών</a:t>
            </a:r>
            <a:endParaRPr lang="fr-CH" sz="2000" b="0" strike="noStrike" spc="-1" dirty="0">
              <a:latin typeface="Arial"/>
            </a:endParaRPr>
          </a:p>
        </p:txBody>
      </p:sp>
      <p:pic>
        <p:nvPicPr>
          <p:cNvPr id="393" name="Image 177"/>
          <p:cNvPicPr/>
          <p:nvPr/>
        </p:nvPicPr>
        <p:blipFill>
          <a:blip r:embed="rId3"/>
          <a:srcRect l="13649" r="5721" b="3768"/>
          <a:stretch/>
        </p:blipFill>
        <p:spPr>
          <a:xfrm>
            <a:off x="3923492" y="2188260"/>
            <a:ext cx="4678560" cy="359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252000" y="99099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DejaVu Sans"/>
              </a:rPr>
              <a:t>Τοποθεσία </a:t>
            </a:r>
            <a:r>
              <a:rPr lang="el-GR" sz="2400" b="1" spc="-1" dirty="0">
                <a:solidFill>
                  <a:srgbClr val="FF0000"/>
                </a:solidFill>
                <a:latin typeface="Linux Biolinum G"/>
                <a:ea typeface="DejaVu Sans"/>
              </a:rPr>
              <a:t>Ερέτριας</a:t>
            </a:r>
            <a:endParaRPr lang="fr-CH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95" name="Image 3_0"/>
          <p:cNvPicPr/>
          <p:nvPr/>
        </p:nvPicPr>
        <p:blipFill>
          <a:blip r:embed="rId3"/>
          <a:srcRect l="5753" t="11610" b="3335"/>
          <a:stretch/>
        </p:blipFill>
        <p:spPr>
          <a:xfrm>
            <a:off x="3319200" y="862920"/>
            <a:ext cx="5714640" cy="4964040"/>
          </a:xfrm>
          <a:prstGeom prst="rect">
            <a:avLst/>
          </a:prstGeom>
          <a:ln>
            <a:noFill/>
          </a:ln>
        </p:spPr>
      </p:pic>
      <p:grpSp>
        <p:nvGrpSpPr>
          <p:cNvPr id="396" name="Group 2"/>
          <p:cNvGrpSpPr/>
          <p:nvPr/>
        </p:nvGrpSpPr>
        <p:grpSpPr>
          <a:xfrm>
            <a:off x="5700600" y="2324520"/>
            <a:ext cx="2431800" cy="1083600"/>
            <a:chOff x="5700600" y="2324520"/>
            <a:chExt cx="2431800" cy="1083600"/>
          </a:xfrm>
        </p:grpSpPr>
        <p:sp>
          <p:nvSpPr>
            <p:cNvPr id="397" name="CustomShape 3"/>
            <p:cNvSpPr/>
            <p:nvPr/>
          </p:nvSpPr>
          <p:spPr>
            <a:xfrm>
              <a:off x="5700600" y="2500200"/>
              <a:ext cx="1131480" cy="851760"/>
            </a:xfrm>
            <a:custGeom>
              <a:avLst/>
              <a:gdLst/>
              <a:ahLst/>
              <a:cxnLst/>
              <a:rect l="l" t="t" r="r" b="b"/>
              <a:pathLst>
                <a:path w="1366838" h="1104900">
                  <a:moveTo>
                    <a:pt x="164306" y="95250"/>
                  </a:moveTo>
                  <a:lnTo>
                    <a:pt x="107156" y="135731"/>
                  </a:lnTo>
                  <a:lnTo>
                    <a:pt x="61913" y="154781"/>
                  </a:lnTo>
                  <a:lnTo>
                    <a:pt x="14288" y="180975"/>
                  </a:lnTo>
                  <a:lnTo>
                    <a:pt x="0" y="204788"/>
                  </a:lnTo>
                  <a:lnTo>
                    <a:pt x="2381" y="214313"/>
                  </a:lnTo>
                  <a:lnTo>
                    <a:pt x="40481" y="204788"/>
                  </a:lnTo>
                  <a:lnTo>
                    <a:pt x="76200" y="204788"/>
                  </a:lnTo>
                  <a:lnTo>
                    <a:pt x="95250" y="204788"/>
                  </a:lnTo>
                  <a:lnTo>
                    <a:pt x="119063" y="190500"/>
                  </a:lnTo>
                  <a:lnTo>
                    <a:pt x="123825" y="176213"/>
                  </a:lnTo>
                  <a:lnTo>
                    <a:pt x="114300" y="166688"/>
                  </a:lnTo>
                  <a:lnTo>
                    <a:pt x="128588" y="159544"/>
                  </a:lnTo>
                  <a:lnTo>
                    <a:pt x="150019" y="159544"/>
                  </a:lnTo>
                  <a:lnTo>
                    <a:pt x="171450" y="185738"/>
                  </a:lnTo>
                  <a:lnTo>
                    <a:pt x="211931" y="197644"/>
                  </a:lnTo>
                  <a:lnTo>
                    <a:pt x="247650" y="188119"/>
                  </a:lnTo>
                  <a:lnTo>
                    <a:pt x="311944" y="223838"/>
                  </a:lnTo>
                  <a:lnTo>
                    <a:pt x="347663" y="261938"/>
                  </a:lnTo>
                  <a:lnTo>
                    <a:pt x="366713" y="276225"/>
                  </a:lnTo>
                  <a:lnTo>
                    <a:pt x="395288" y="288131"/>
                  </a:lnTo>
                  <a:lnTo>
                    <a:pt x="457200" y="352425"/>
                  </a:lnTo>
                  <a:lnTo>
                    <a:pt x="492919" y="381000"/>
                  </a:lnTo>
                  <a:lnTo>
                    <a:pt x="519113" y="416719"/>
                  </a:lnTo>
                  <a:lnTo>
                    <a:pt x="526256" y="450056"/>
                  </a:lnTo>
                  <a:lnTo>
                    <a:pt x="545306" y="461963"/>
                  </a:lnTo>
                  <a:lnTo>
                    <a:pt x="566738" y="469106"/>
                  </a:lnTo>
                  <a:lnTo>
                    <a:pt x="602456" y="469106"/>
                  </a:lnTo>
                  <a:lnTo>
                    <a:pt x="614363" y="502444"/>
                  </a:lnTo>
                  <a:lnTo>
                    <a:pt x="623888" y="540544"/>
                  </a:lnTo>
                  <a:lnTo>
                    <a:pt x="621506" y="561975"/>
                  </a:lnTo>
                  <a:lnTo>
                    <a:pt x="607219" y="576263"/>
                  </a:lnTo>
                  <a:lnTo>
                    <a:pt x="607219" y="576263"/>
                  </a:lnTo>
                  <a:lnTo>
                    <a:pt x="590550" y="602456"/>
                  </a:lnTo>
                  <a:lnTo>
                    <a:pt x="616744" y="616744"/>
                  </a:lnTo>
                  <a:lnTo>
                    <a:pt x="631031" y="642938"/>
                  </a:lnTo>
                  <a:lnTo>
                    <a:pt x="645319" y="650081"/>
                  </a:lnTo>
                  <a:lnTo>
                    <a:pt x="664369" y="638175"/>
                  </a:lnTo>
                  <a:lnTo>
                    <a:pt x="690563" y="638175"/>
                  </a:lnTo>
                  <a:lnTo>
                    <a:pt x="742950" y="652463"/>
                  </a:lnTo>
                  <a:lnTo>
                    <a:pt x="776288" y="652463"/>
                  </a:lnTo>
                  <a:lnTo>
                    <a:pt x="790575" y="640556"/>
                  </a:lnTo>
                  <a:lnTo>
                    <a:pt x="823913" y="659606"/>
                  </a:lnTo>
                  <a:lnTo>
                    <a:pt x="866775" y="657225"/>
                  </a:lnTo>
                  <a:lnTo>
                    <a:pt x="904875" y="650081"/>
                  </a:lnTo>
                  <a:lnTo>
                    <a:pt x="923925" y="645319"/>
                  </a:lnTo>
                  <a:lnTo>
                    <a:pt x="940594" y="659606"/>
                  </a:lnTo>
                  <a:lnTo>
                    <a:pt x="940594" y="659606"/>
                  </a:lnTo>
                  <a:lnTo>
                    <a:pt x="957263" y="695325"/>
                  </a:lnTo>
                  <a:lnTo>
                    <a:pt x="964406" y="707231"/>
                  </a:lnTo>
                  <a:lnTo>
                    <a:pt x="947738" y="719138"/>
                  </a:lnTo>
                  <a:lnTo>
                    <a:pt x="950119" y="723900"/>
                  </a:lnTo>
                  <a:lnTo>
                    <a:pt x="983456" y="721519"/>
                  </a:lnTo>
                  <a:lnTo>
                    <a:pt x="997744" y="735806"/>
                  </a:lnTo>
                  <a:lnTo>
                    <a:pt x="1002506" y="757238"/>
                  </a:lnTo>
                  <a:lnTo>
                    <a:pt x="988219" y="771525"/>
                  </a:lnTo>
                  <a:lnTo>
                    <a:pt x="997744" y="795338"/>
                  </a:lnTo>
                  <a:lnTo>
                    <a:pt x="1007269" y="790575"/>
                  </a:lnTo>
                  <a:lnTo>
                    <a:pt x="1026319" y="771525"/>
                  </a:lnTo>
                  <a:lnTo>
                    <a:pt x="1026319" y="771525"/>
                  </a:lnTo>
                  <a:lnTo>
                    <a:pt x="1009650" y="828675"/>
                  </a:lnTo>
                  <a:lnTo>
                    <a:pt x="1012031" y="838200"/>
                  </a:lnTo>
                  <a:lnTo>
                    <a:pt x="1040606" y="828675"/>
                  </a:lnTo>
                  <a:lnTo>
                    <a:pt x="1062038" y="854869"/>
                  </a:lnTo>
                  <a:lnTo>
                    <a:pt x="1076325" y="885825"/>
                  </a:lnTo>
                  <a:lnTo>
                    <a:pt x="1054894" y="909638"/>
                  </a:lnTo>
                  <a:lnTo>
                    <a:pt x="1054894" y="909638"/>
                  </a:lnTo>
                  <a:lnTo>
                    <a:pt x="1081088" y="928688"/>
                  </a:lnTo>
                  <a:lnTo>
                    <a:pt x="1081088" y="950119"/>
                  </a:lnTo>
                  <a:lnTo>
                    <a:pt x="1076325" y="964406"/>
                  </a:lnTo>
                  <a:lnTo>
                    <a:pt x="1095375" y="964406"/>
                  </a:lnTo>
                  <a:lnTo>
                    <a:pt x="1123950" y="964406"/>
                  </a:lnTo>
                  <a:lnTo>
                    <a:pt x="1138238" y="976313"/>
                  </a:lnTo>
                  <a:lnTo>
                    <a:pt x="1135856" y="988219"/>
                  </a:lnTo>
                  <a:lnTo>
                    <a:pt x="1150144" y="992981"/>
                  </a:lnTo>
                  <a:lnTo>
                    <a:pt x="1150144" y="1004888"/>
                  </a:lnTo>
                  <a:lnTo>
                    <a:pt x="1152525" y="1021556"/>
                  </a:lnTo>
                  <a:lnTo>
                    <a:pt x="1159669" y="1028700"/>
                  </a:lnTo>
                  <a:lnTo>
                    <a:pt x="1169194" y="1038225"/>
                  </a:lnTo>
                  <a:lnTo>
                    <a:pt x="1176338" y="1064419"/>
                  </a:lnTo>
                  <a:lnTo>
                    <a:pt x="1197769" y="1078706"/>
                  </a:lnTo>
                  <a:lnTo>
                    <a:pt x="1207294" y="1097756"/>
                  </a:lnTo>
                  <a:lnTo>
                    <a:pt x="1216819" y="1078706"/>
                  </a:lnTo>
                  <a:lnTo>
                    <a:pt x="1223963" y="1054894"/>
                  </a:lnTo>
                  <a:lnTo>
                    <a:pt x="1245394" y="1042988"/>
                  </a:lnTo>
                  <a:lnTo>
                    <a:pt x="1266825" y="1050131"/>
                  </a:lnTo>
                  <a:lnTo>
                    <a:pt x="1281113" y="1083469"/>
                  </a:lnTo>
                  <a:lnTo>
                    <a:pt x="1281113" y="1097756"/>
                  </a:lnTo>
                  <a:lnTo>
                    <a:pt x="1295400" y="1104900"/>
                  </a:lnTo>
                  <a:lnTo>
                    <a:pt x="1316831" y="1095375"/>
                  </a:lnTo>
                  <a:lnTo>
                    <a:pt x="1335881" y="1073944"/>
                  </a:lnTo>
                  <a:lnTo>
                    <a:pt x="1359694" y="1054894"/>
                  </a:lnTo>
                  <a:lnTo>
                    <a:pt x="1366838" y="1002506"/>
                  </a:lnTo>
                  <a:lnTo>
                    <a:pt x="1366838" y="978694"/>
                  </a:lnTo>
                  <a:lnTo>
                    <a:pt x="1359694" y="957263"/>
                  </a:lnTo>
                  <a:lnTo>
                    <a:pt x="1359694" y="933450"/>
                  </a:lnTo>
                  <a:lnTo>
                    <a:pt x="1366838" y="902494"/>
                  </a:lnTo>
                  <a:lnTo>
                    <a:pt x="1352550" y="900113"/>
                  </a:lnTo>
                  <a:lnTo>
                    <a:pt x="1304925" y="912019"/>
                  </a:lnTo>
                  <a:lnTo>
                    <a:pt x="1252538" y="914400"/>
                  </a:lnTo>
                  <a:lnTo>
                    <a:pt x="1231106" y="892969"/>
                  </a:lnTo>
                  <a:lnTo>
                    <a:pt x="1216819" y="890588"/>
                  </a:lnTo>
                  <a:lnTo>
                    <a:pt x="1209675" y="897731"/>
                  </a:lnTo>
                  <a:lnTo>
                    <a:pt x="1188244" y="897731"/>
                  </a:lnTo>
                  <a:lnTo>
                    <a:pt x="1173956" y="881063"/>
                  </a:lnTo>
                  <a:lnTo>
                    <a:pt x="1140619" y="862013"/>
                  </a:lnTo>
                  <a:lnTo>
                    <a:pt x="1119188" y="852488"/>
                  </a:lnTo>
                  <a:lnTo>
                    <a:pt x="1114425" y="833438"/>
                  </a:lnTo>
                  <a:lnTo>
                    <a:pt x="1123950" y="792956"/>
                  </a:lnTo>
                  <a:lnTo>
                    <a:pt x="1109663" y="769144"/>
                  </a:lnTo>
                  <a:lnTo>
                    <a:pt x="1085850" y="740569"/>
                  </a:lnTo>
                  <a:lnTo>
                    <a:pt x="1076325" y="719138"/>
                  </a:lnTo>
                  <a:lnTo>
                    <a:pt x="1081088" y="702469"/>
                  </a:lnTo>
                  <a:lnTo>
                    <a:pt x="1071563" y="671513"/>
                  </a:lnTo>
                  <a:lnTo>
                    <a:pt x="1071563" y="671513"/>
                  </a:lnTo>
                  <a:lnTo>
                    <a:pt x="1052513" y="638175"/>
                  </a:lnTo>
                  <a:lnTo>
                    <a:pt x="1069181" y="631031"/>
                  </a:lnTo>
                  <a:lnTo>
                    <a:pt x="1054894" y="614363"/>
                  </a:lnTo>
                  <a:lnTo>
                    <a:pt x="1050131" y="581025"/>
                  </a:lnTo>
                  <a:lnTo>
                    <a:pt x="1050131" y="559594"/>
                  </a:lnTo>
                  <a:lnTo>
                    <a:pt x="1073944" y="547688"/>
                  </a:lnTo>
                  <a:lnTo>
                    <a:pt x="1083469" y="533400"/>
                  </a:lnTo>
                  <a:lnTo>
                    <a:pt x="1085850" y="519113"/>
                  </a:lnTo>
                  <a:lnTo>
                    <a:pt x="1019175" y="481013"/>
                  </a:lnTo>
                  <a:lnTo>
                    <a:pt x="997744" y="447675"/>
                  </a:lnTo>
                  <a:lnTo>
                    <a:pt x="1007269" y="411956"/>
                  </a:lnTo>
                  <a:lnTo>
                    <a:pt x="1028700" y="392906"/>
                  </a:lnTo>
                  <a:lnTo>
                    <a:pt x="1009650" y="376238"/>
                  </a:lnTo>
                  <a:lnTo>
                    <a:pt x="952500" y="366713"/>
                  </a:lnTo>
                  <a:lnTo>
                    <a:pt x="912019" y="364331"/>
                  </a:lnTo>
                  <a:lnTo>
                    <a:pt x="897731" y="376238"/>
                  </a:lnTo>
                  <a:lnTo>
                    <a:pt x="866775" y="385763"/>
                  </a:lnTo>
                  <a:lnTo>
                    <a:pt x="842963" y="373856"/>
                  </a:lnTo>
                  <a:lnTo>
                    <a:pt x="819150" y="371475"/>
                  </a:lnTo>
                  <a:lnTo>
                    <a:pt x="785813" y="361950"/>
                  </a:lnTo>
                  <a:lnTo>
                    <a:pt x="733425" y="342900"/>
                  </a:lnTo>
                  <a:lnTo>
                    <a:pt x="719138" y="316706"/>
                  </a:lnTo>
                  <a:lnTo>
                    <a:pt x="688181" y="273844"/>
                  </a:lnTo>
                  <a:lnTo>
                    <a:pt x="671513" y="273844"/>
                  </a:lnTo>
                  <a:lnTo>
                    <a:pt x="635794" y="283369"/>
                  </a:lnTo>
                  <a:lnTo>
                    <a:pt x="600075" y="280988"/>
                  </a:lnTo>
                  <a:lnTo>
                    <a:pt x="583406" y="257175"/>
                  </a:lnTo>
                  <a:lnTo>
                    <a:pt x="547688" y="230981"/>
                  </a:lnTo>
                  <a:lnTo>
                    <a:pt x="504825" y="200025"/>
                  </a:lnTo>
                  <a:lnTo>
                    <a:pt x="478631" y="173831"/>
                  </a:lnTo>
                  <a:lnTo>
                    <a:pt x="466725" y="142875"/>
                  </a:lnTo>
                  <a:lnTo>
                    <a:pt x="464344" y="121444"/>
                  </a:lnTo>
                  <a:lnTo>
                    <a:pt x="471488" y="92869"/>
                  </a:lnTo>
                  <a:lnTo>
                    <a:pt x="466725" y="78581"/>
                  </a:lnTo>
                  <a:lnTo>
                    <a:pt x="438150" y="78581"/>
                  </a:lnTo>
                  <a:lnTo>
                    <a:pt x="419100" y="54769"/>
                  </a:lnTo>
                  <a:lnTo>
                    <a:pt x="431006" y="38100"/>
                  </a:lnTo>
                  <a:lnTo>
                    <a:pt x="423863" y="26194"/>
                  </a:lnTo>
                  <a:lnTo>
                    <a:pt x="392906" y="19050"/>
                  </a:lnTo>
                  <a:lnTo>
                    <a:pt x="388144" y="7144"/>
                  </a:lnTo>
                  <a:lnTo>
                    <a:pt x="378619" y="0"/>
                  </a:lnTo>
                  <a:lnTo>
                    <a:pt x="354806" y="0"/>
                  </a:lnTo>
                  <a:lnTo>
                    <a:pt x="345281" y="9525"/>
                  </a:lnTo>
                  <a:lnTo>
                    <a:pt x="319088" y="19050"/>
                  </a:lnTo>
                  <a:lnTo>
                    <a:pt x="290513" y="30956"/>
                  </a:lnTo>
                  <a:lnTo>
                    <a:pt x="271463" y="26194"/>
                  </a:lnTo>
                  <a:lnTo>
                    <a:pt x="245269" y="26194"/>
                  </a:lnTo>
                  <a:lnTo>
                    <a:pt x="207169" y="64294"/>
                  </a:lnTo>
                  <a:lnTo>
                    <a:pt x="164306" y="95250"/>
                  </a:lnTo>
                  <a:close/>
                </a:path>
              </a:pathLst>
            </a:custGeom>
            <a:noFill/>
            <a:ln w="22320">
              <a:solidFill>
                <a:schemeClr val="bg1">
                  <a:alpha val="67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CH"/>
            </a:p>
          </p:txBody>
        </p:sp>
        <p:sp>
          <p:nvSpPr>
            <p:cNvPr id="398" name="CustomShape 4"/>
            <p:cNvSpPr/>
            <p:nvPr/>
          </p:nvSpPr>
          <p:spPr>
            <a:xfrm>
              <a:off x="7139520" y="2728080"/>
              <a:ext cx="992880" cy="680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CH"/>
            </a:p>
          </p:txBody>
        </p:sp>
        <p:sp>
          <p:nvSpPr>
            <p:cNvPr id="399" name="CustomShape 5"/>
            <p:cNvSpPr/>
            <p:nvPr/>
          </p:nvSpPr>
          <p:spPr>
            <a:xfrm>
              <a:off x="6275160" y="2324520"/>
              <a:ext cx="1762200" cy="651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fr-CH" sz="1800" b="0" strike="noStrike" spc="-1">
                  <a:solidFill>
                    <a:srgbClr val="B2B2B2"/>
                  </a:solidFill>
                  <a:latin typeface="Linux Biolinum G"/>
                  <a:ea typeface="Arial"/>
                </a:rPr>
                <a:t>Île d’Eubée</a:t>
              </a:r>
              <a:endParaRPr lang="fr-CH" sz="1800" b="0" strike="noStrike" spc="-1">
                <a:latin typeface="Arial"/>
              </a:endParaRPr>
            </a:p>
          </p:txBody>
        </p:sp>
      </p:grpSp>
      <p:sp>
        <p:nvSpPr>
          <p:cNvPr id="400" name="CustomShape 6"/>
          <p:cNvSpPr/>
          <p:nvPr/>
        </p:nvSpPr>
        <p:spPr>
          <a:xfrm>
            <a:off x="252000" y="1586160"/>
            <a:ext cx="2842920" cy="262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4920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Στο νησί της </a:t>
            </a:r>
            <a:r>
              <a:rPr lang="el-GR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Εύβοιας</a:t>
            </a:r>
            <a: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, δεύτερο μεγαλύτερο στην Ελλάδα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401" name="CustomShape 7"/>
          <p:cNvSpPr/>
          <p:nvPr/>
        </p:nvSpPr>
        <p:spPr>
          <a:xfrm>
            <a:off x="6199920" y="2842920"/>
            <a:ext cx="259920" cy="253080"/>
          </a:xfrm>
          <a:prstGeom prst="ellipse">
            <a:avLst/>
          </a:prstGeom>
          <a:solidFill>
            <a:srgbClr val="C00000">
              <a:alpha val="67000"/>
            </a:srgbClr>
          </a:solidFill>
          <a:ln w="1584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504000" y="1776960"/>
            <a:ext cx="7304976" cy="156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Εισαγωγή</a:t>
            </a:r>
            <a:r>
              <a:rPr lang="fr-CH" sz="2400" b="1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: </a:t>
            </a: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Τ</a:t>
            </a: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ι σημαίνει «Επιγραφική»;</a:t>
            </a:r>
            <a:r>
              <a:rPr lang="fr-CH" sz="2400" b="1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 </a:t>
            </a:r>
            <a:endParaRPr lang="fr-CH" sz="2400" b="1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fr-CH" sz="2400" b="1" strike="noStrike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Θεωρητικό μέρος:</a:t>
            </a:r>
            <a:r>
              <a:rPr lang="fr-CH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fr-CH" sz="2400" b="1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Οι απαρχές της ελληνικής γραφής</a:t>
            </a:r>
            <a:endParaRPr lang="fr-CH" sz="2400" b="1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CH" sz="2400" b="1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Η Εύβοια και η διάδοση της γραφής</a:t>
            </a:r>
            <a:endParaRPr lang="fr-CH" sz="2400" b="1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CH" sz="2400" b="1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Στο ιερό της Αρτέμιδος στην Αμάρυνθο</a:t>
            </a:r>
            <a:endParaRPr lang="fr-CH" sz="2400" b="1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fr-CH" sz="2400" b="1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Πρακτικό μέρος</a:t>
            </a:r>
            <a:r>
              <a:rPr lang="fr-CH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: </a:t>
            </a: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άσκηση επιγραφικής</a:t>
            </a:r>
            <a:endParaRPr lang="fr-CH" sz="2400" b="1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fr-CH" sz="2400" b="0" strike="noStrike" spc="-1" dirty="0">
              <a:latin typeface="Arial"/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304920" y="380880"/>
            <a:ext cx="8608320" cy="146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600" b="1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Χαραγμένα στο λίθο</a:t>
            </a:r>
            <a:endParaRPr lang="fr-CH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CH" sz="3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 3_0"/>
          <p:cNvPicPr/>
          <p:nvPr/>
        </p:nvPicPr>
        <p:blipFill>
          <a:blip r:embed="rId3"/>
          <a:srcRect l="5753" t="11610" b="3335"/>
          <a:stretch/>
        </p:blipFill>
        <p:spPr>
          <a:xfrm>
            <a:off x="3319200" y="862920"/>
            <a:ext cx="5714640" cy="4964040"/>
          </a:xfrm>
          <a:prstGeom prst="rect">
            <a:avLst/>
          </a:prstGeom>
          <a:ln>
            <a:noFill/>
          </a:ln>
        </p:spPr>
      </p:pic>
      <p:grpSp>
        <p:nvGrpSpPr>
          <p:cNvPr id="404" name="Group 2"/>
          <p:cNvGrpSpPr/>
          <p:nvPr/>
        </p:nvGrpSpPr>
        <p:grpSpPr>
          <a:xfrm>
            <a:off x="5700600" y="2318220"/>
            <a:ext cx="2596320" cy="1089900"/>
            <a:chOff x="5700600" y="2318220"/>
            <a:chExt cx="2596320" cy="1089900"/>
          </a:xfrm>
        </p:grpSpPr>
        <p:sp>
          <p:nvSpPr>
            <p:cNvPr id="405" name="CustomShape 3"/>
            <p:cNvSpPr/>
            <p:nvPr/>
          </p:nvSpPr>
          <p:spPr>
            <a:xfrm>
              <a:off x="5700600" y="2500200"/>
              <a:ext cx="1131480" cy="851760"/>
            </a:xfrm>
            <a:custGeom>
              <a:avLst/>
              <a:gdLst/>
              <a:ahLst/>
              <a:cxnLst/>
              <a:rect l="l" t="t" r="r" b="b"/>
              <a:pathLst>
                <a:path w="1366838" h="1104900">
                  <a:moveTo>
                    <a:pt x="164306" y="95250"/>
                  </a:moveTo>
                  <a:lnTo>
                    <a:pt x="107156" y="135731"/>
                  </a:lnTo>
                  <a:lnTo>
                    <a:pt x="61913" y="154781"/>
                  </a:lnTo>
                  <a:lnTo>
                    <a:pt x="14288" y="180975"/>
                  </a:lnTo>
                  <a:lnTo>
                    <a:pt x="0" y="204788"/>
                  </a:lnTo>
                  <a:lnTo>
                    <a:pt x="2381" y="214313"/>
                  </a:lnTo>
                  <a:lnTo>
                    <a:pt x="40481" y="204788"/>
                  </a:lnTo>
                  <a:lnTo>
                    <a:pt x="76200" y="204788"/>
                  </a:lnTo>
                  <a:lnTo>
                    <a:pt x="95250" y="204788"/>
                  </a:lnTo>
                  <a:lnTo>
                    <a:pt x="119063" y="190500"/>
                  </a:lnTo>
                  <a:lnTo>
                    <a:pt x="123825" y="176213"/>
                  </a:lnTo>
                  <a:lnTo>
                    <a:pt x="114300" y="166688"/>
                  </a:lnTo>
                  <a:lnTo>
                    <a:pt x="128588" y="159544"/>
                  </a:lnTo>
                  <a:lnTo>
                    <a:pt x="150019" y="159544"/>
                  </a:lnTo>
                  <a:lnTo>
                    <a:pt x="171450" y="185738"/>
                  </a:lnTo>
                  <a:lnTo>
                    <a:pt x="211931" y="197644"/>
                  </a:lnTo>
                  <a:lnTo>
                    <a:pt x="247650" y="188119"/>
                  </a:lnTo>
                  <a:lnTo>
                    <a:pt x="311944" y="223838"/>
                  </a:lnTo>
                  <a:lnTo>
                    <a:pt x="347663" y="261938"/>
                  </a:lnTo>
                  <a:lnTo>
                    <a:pt x="366713" y="276225"/>
                  </a:lnTo>
                  <a:lnTo>
                    <a:pt x="395288" y="288131"/>
                  </a:lnTo>
                  <a:lnTo>
                    <a:pt x="457200" y="352425"/>
                  </a:lnTo>
                  <a:lnTo>
                    <a:pt x="492919" y="381000"/>
                  </a:lnTo>
                  <a:lnTo>
                    <a:pt x="519113" y="416719"/>
                  </a:lnTo>
                  <a:lnTo>
                    <a:pt x="526256" y="450056"/>
                  </a:lnTo>
                  <a:lnTo>
                    <a:pt x="545306" y="461963"/>
                  </a:lnTo>
                  <a:lnTo>
                    <a:pt x="566738" y="469106"/>
                  </a:lnTo>
                  <a:lnTo>
                    <a:pt x="602456" y="469106"/>
                  </a:lnTo>
                  <a:lnTo>
                    <a:pt x="614363" y="502444"/>
                  </a:lnTo>
                  <a:lnTo>
                    <a:pt x="623888" y="540544"/>
                  </a:lnTo>
                  <a:lnTo>
                    <a:pt x="621506" y="561975"/>
                  </a:lnTo>
                  <a:lnTo>
                    <a:pt x="607219" y="576263"/>
                  </a:lnTo>
                  <a:lnTo>
                    <a:pt x="607219" y="576263"/>
                  </a:lnTo>
                  <a:lnTo>
                    <a:pt x="590550" y="602456"/>
                  </a:lnTo>
                  <a:lnTo>
                    <a:pt x="616744" y="616744"/>
                  </a:lnTo>
                  <a:lnTo>
                    <a:pt x="631031" y="642938"/>
                  </a:lnTo>
                  <a:lnTo>
                    <a:pt x="645319" y="650081"/>
                  </a:lnTo>
                  <a:lnTo>
                    <a:pt x="664369" y="638175"/>
                  </a:lnTo>
                  <a:lnTo>
                    <a:pt x="690563" y="638175"/>
                  </a:lnTo>
                  <a:lnTo>
                    <a:pt x="742950" y="652463"/>
                  </a:lnTo>
                  <a:lnTo>
                    <a:pt x="776288" y="652463"/>
                  </a:lnTo>
                  <a:lnTo>
                    <a:pt x="790575" y="640556"/>
                  </a:lnTo>
                  <a:lnTo>
                    <a:pt x="823913" y="659606"/>
                  </a:lnTo>
                  <a:lnTo>
                    <a:pt x="866775" y="657225"/>
                  </a:lnTo>
                  <a:lnTo>
                    <a:pt x="904875" y="650081"/>
                  </a:lnTo>
                  <a:lnTo>
                    <a:pt x="923925" y="645319"/>
                  </a:lnTo>
                  <a:lnTo>
                    <a:pt x="940594" y="659606"/>
                  </a:lnTo>
                  <a:lnTo>
                    <a:pt x="940594" y="659606"/>
                  </a:lnTo>
                  <a:lnTo>
                    <a:pt x="957263" y="695325"/>
                  </a:lnTo>
                  <a:lnTo>
                    <a:pt x="964406" y="707231"/>
                  </a:lnTo>
                  <a:lnTo>
                    <a:pt x="947738" y="719138"/>
                  </a:lnTo>
                  <a:lnTo>
                    <a:pt x="950119" y="723900"/>
                  </a:lnTo>
                  <a:lnTo>
                    <a:pt x="983456" y="721519"/>
                  </a:lnTo>
                  <a:lnTo>
                    <a:pt x="997744" y="735806"/>
                  </a:lnTo>
                  <a:lnTo>
                    <a:pt x="1002506" y="757238"/>
                  </a:lnTo>
                  <a:lnTo>
                    <a:pt x="988219" y="771525"/>
                  </a:lnTo>
                  <a:lnTo>
                    <a:pt x="997744" y="795338"/>
                  </a:lnTo>
                  <a:lnTo>
                    <a:pt x="1007269" y="790575"/>
                  </a:lnTo>
                  <a:lnTo>
                    <a:pt x="1026319" y="771525"/>
                  </a:lnTo>
                  <a:lnTo>
                    <a:pt x="1026319" y="771525"/>
                  </a:lnTo>
                  <a:lnTo>
                    <a:pt x="1009650" y="828675"/>
                  </a:lnTo>
                  <a:lnTo>
                    <a:pt x="1012031" y="838200"/>
                  </a:lnTo>
                  <a:lnTo>
                    <a:pt x="1040606" y="828675"/>
                  </a:lnTo>
                  <a:lnTo>
                    <a:pt x="1062038" y="854869"/>
                  </a:lnTo>
                  <a:lnTo>
                    <a:pt x="1076325" y="885825"/>
                  </a:lnTo>
                  <a:lnTo>
                    <a:pt x="1054894" y="909638"/>
                  </a:lnTo>
                  <a:lnTo>
                    <a:pt x="1054894" y="909638"/>
                  </a:lnTo>
                  <a:lnTo>
                    <a:pt x="1081088" y="928688"/>
                  </a:lnTo>
                  <a:lnTo>
                    <a:pt x="1081088" y="950119"/>
                  </a:lnTo>
                  <a:lnTo>
                    <a:pt x="1076325" y="964406"/>
                  </a:lnTo>
                  <a:lnTo>
                    <a:pt x="1095375" y="964406"/>
                  </a:lnTo>
                  <a:lnTo>
                    <a:pt x="1123950" y="964406"/>
                  </a:lnTo>
                  <a:lnTo>
                    <a:pt x="1138238" y="976313"/>
                  </a:lnTo>
                  <a:lnTo>
                    <a:pt x="1135856" y="988219"/>
                  </a:lnTo>
                  <a:lnTo>
                    <a:pt x="1150144" y="992981"/>
                  </a:lnTo>
                  <a:lnTo>
                    <a:pt x="1150144" y="1004888"/>
                  </a:lnTo>
                  <a:lnTo>
                    <a:pt x="1152525" y="1021556"/>
                  </a:lnTo>
                  <a:lnTo>
                    <a:pt x="1159669" y="1028700"/>
                  </a:lnTo>
                  <a:lnTo>
                    <a:pt x="1169194" y="1038225"/>
                  </a:lnTo>
                  <a:lnTo>
                    <a:pt x="1176338" y="1064419"/>
                  </a:lnTo>
                  <a:lnTo>
                    <a:pt x="1197769" y="1078706"/>
                  </a:lnTo>
                  <a:lnTo>
                    <a:pt x="1207294" y="1097756"/>
                  </a:lnTo>
                  <a:lnTo>
                    <a:pt x="1216819" y="1078706"/>
                  </a:lnTo>
                  <a:lnTo>
                    <a:pt x="1223963" y="1054894"/>
                  </a:lnTo>
                  <a:lnTo>
                    <a:pt x="1245394" y="1042988"/>
                  </a:lnTo>
                  <a:lnTo>
                    <a:pt x="1266825" y="1050131"/>
                  </a:lnTo>
                  <a:lnTo>
                    <a:pt x="1281113" y="1083469"/>
                  </a:lnTo>
                  <a:lnTo>
                    <a:pt x="1281113" y="1097756"/>
                  </a:lnTo>
                  <a:lnTo>
                    <a:pt x="1295400" y="1104900"/>
                  </a:lnTo>
                  <a:lnTo>
                    <a:pt x="1316831" y="1095375"/>
                  </a:lnTo>
                  <a:lnTo>
                    <a:pt x="1335881" y="1073944"/>
                  </a:lnTo>
                  <a:lnTo>
                    <a:pt x="1359694" y="1054894"/>
                  </a:lnTo>
                  <a:lnTo>
                    <a:pt x="1366838" y="1002506"/>
                  </a:lnTo>
                  <a:lnTo>
                    <a:pt x="1366838" y="978694"/>
                  </a:lnTo>
                  <a:lnTo>
                    <a:pt x="1359694" y="957263"/>
                  </a:lnTo>
                  <a:lnTo>
                    <a:pt x="1359694" y="933450"/>
                  </a:lnTo>
                  <a:lnTo>
                    <a:pt x="1366838" y="902494"/>
                  </a:lnTo>
                  <a:lnTo>
                    <a:pt x="1352550" y="900113"/>
                  </a:lnTo>
                  <a:lnTo>
                    <a:pt x="1304925" y="912019"/>
                  </a:lnTo>
                  <a:lnTo>
                    <a:pt x="1252538" y="914400"/>
                  </a:lnTo>
                  <a:lnTo>
                    <a:pt x="1231106" y="892969"/>
                  </a:lnTo>
                  <a:lnTo>
                    <a:pt x="1216819" y="890588"/>
                  </a:lnTo>
                  <a:lnTo>
                    <a:pt x="1209675" y="897731"/>
                  </a:lnTo>
                  <a:lnTo>
                    <a:pt x="1188244" y="897731"/>
                  </a:lnTo>
                  <a:lnTo>
                    <a:pt x="1173956" y="881063"/>
                  </a:lnTo>
                  <a:lnTo>
                    <a:pt x="1140619" y="862013"/>
                  </a:lnTo>
                  <a:lnTo>
                    <a:pt x="1119188" y="852488"/>
                  </a:lnTo>
                  <a:lnTo>
                    <a:pt x="1114425" y="833438"/>
                  </a:lnTo>
                  <a:lnTo>
                    <a:pt x="1123950" y="792956"/>
                  </a:lnTo>
                  <a:lnTo>
                    <a:pt x="1109663" y="769144"/>
                  </a:lnTo>
                  <a:lnTo>
                    <a:pt x="1085850" y="740569"/>
                  </a:lnTo>
                  <a:lnTo>
                    <a:pt x="1076325" y="719138"/>
                  </a:lnTo>
                  <a:lnTo>
                    <a:pt x="1081088" y="702469"/>
                  </a:lnTo>
                  <a:lnTo>
                    <a:pt x="1071563" y="671513"/>
                  </a:lnTo>
                  <a:lnTo>
                    <a:pt x="1071563" y="671513"/>
                  </a:lnTo>
                  <a:lnTo>
                    <a:pt x="1052513" y="638175"/>
                  </a:lnTo>
                  <a:lnTo>
                    <a:pt x="1069181" y="631031"/>
                  </a:lnTo>
                  <a:lnTo>
                    <a:pt x="1054894" y="614363"/>
                  </a:lnTo>
                  <a:lnTo>
                    <a:pt x="1050131" y="581025"/>
                  </a:lnTo>
                  <a:lnTo>
                    <a:pt x="1050131" y="559594"/>
                  </a:lnTo>
                  <a:lnTo>
                    <a:pt x="1073944" y="547688"/>
                  </a:lnTo>
                  <a:lnTo>
                    <a:pt x="1083469" y="533400"/>
                  </a:lnTo>
                  <a:lnTo>
                    <a:pt x="1085850" y="519113"/>
                  </a:lnTo>
                  <a:lnTo>
                    <a:pt x="1019175" y="481013"/>
                  </a:lnTo>
                  <a:lnTo>
                    <a:pt x="997744" y="447675"/>
                  </a:lnTo>
                  <a:lnTo>
                    <a:pt x="1007269" y="411956"/>
                  </a:lnTo>
                  <a:lnTo>
                    <a:pt x="1028700" y="392906"/>
                  </a:lnTo>
                  <a:lnTo>
                    <a:pt x="1009650" y="376238"/>
                  </a:lnTo>
                  <a:lnTo>
                    <a:pt x="952500" y="366713"/>
                  </a:lnTo>
                  <a:lnTo>
                    <a:pt x="912019" y="364331"/>
                  </a:lnTo>
                  <a:lnTo>
                    <a:pt x="897731" y="376238"/>
                  </a:lnTo>
                  <a:lnTo>
                    <a:pt x="866775" y="385763"/>
                  </a:lnTo>
                  <a:lnTo>
                    <a:pt x="842963" y="373856"/>
                  </a:lnTo>
                  <a:lnTo>
                    <a:pt x="819150" y="371475"/>
                  </a:lnTo>
                  <a:lnTo>
                    <a:pt x="785813" y="361950"/>
                  </a:lnTo>
                  <a:lnTo>
                    <a:pt x="733425" y="342900"/>
                  </a:lnTo>
                  <a:lnTo>
                    <a:pt x="719138" y="316706"/>
                  </a:lnTo>
                  <a:lnTo>
                    <a:pt x="688181" y="273844"/>
                  </a:lnTo>
                  <a:lnTo>
                    <a:pt x="671513" y="273844"/>
                  </a:lnTo>
                  <a:lnTo>
                    <a:pt x="635794" y="283369"/>
                  </a:lnTo>
                  <a:lnTo>
                    <a:pt x="600075" y="280988"/>
                  </a:lnTo>
                  <a:lnTo>
                    <a:pt x="583406" y="257175"/>
                  </a:lnTo>
                  <a:lnTo>
                    <a:pt x="547688" y="230981"/>
                  </a:lnTo>
                  <a:lnTo>
                    <a:pt x="504825" y="200025"/>
                  </a:lnTo>
                  <a:lnTo>
                    <a:pt x="478631" y="173831"/>
                  </a:lnTo>
                  <a:lnTo>
                    <a:pt x="466725" y="142875"/>
                  </a:lnTo>
                  <a:lnTo>
                    <a:pt x="464344" y="121444"/>
                  </a:lnTo>
                  <a:lnTo>
                    <a:pt x="471488" y="92869"/>
                  </a:lnTo>
                  <a:lnTo>
                    <a:pt x="466725" y="78581"/>
                  </a:lnTo>
                  <a:lnTo>
                    <a:pt x="438150" y="78581"/>
                  </a:lnTo>
                  <a:lnTo>
                    <a:pt x="419100" y="54769"/>
                  </a:lnTo>
                  <a:lnTo>
                    <a:pt x="431006" y="38100"/>
                  </a:lnTo>
                  <a:lnTo>
                    <a:pt x="423863" y="26194"/>
                  </a:lnTo>
                  <a:lnTo>
                    <a:pt x="392906" y="19050"/>
                  </a:lnTo>
                  <a:lnTo>
                    <a:pt x="388144" y="7144"/>
                  </a:lnTo>
                  <a:lnTo>
                    <a:pt x="378619" y="0"/>
                  </a:lnTo>
                  <a:lnTo>
                    <a:pt x="354806" y="0"/>
                  </a:lnTo>
                  <a:lnTo>
                    <a:pt x="345281" y="9525"/>
                  </a:lnTo>
                  <a:lnTo>
                    <a:pt x="319088" y="19050"/>
                  </a:lnTo>
                  <a:lnTo>
                    <a:pt x="290513" y="30956"/>
                  </a:lnTo>
                  <a:lnTo>
                    <a:pt x="271463" y="26194"/>
                  </a:lnTo>
                  <a:lnTo>
                    <a:pt x="245269" y="26194"/>
                  </a:lnTo>
                  <a:lnTo>
                    <a:pt x="207169" y="64294"/>
                  </a:lnTo>
                  <a:lnTo>
                    <a:pt x="164306" y="95250"/>
                  </a:lnTo>
                  <a:close/>
                </a:path>
              </a:pathLst>
            </a:custGeom>
            <a:noFill/>
            <a:ln w="22320">
              <a:solidFill>
                <a:schemeClr val="bg1">
                  <a:alpha val="67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CH"/>
            </a:p>
          </p:txBody>
        </p:sp>
        <p:sp>
          <p:nvSpPr>
            <p:cNvPr id="406" name="CustomShape 4"/>
            <p:cNvSpPr/>
            <p:nvPr/>
          </p:nvSpPr>
          <p:spPr>
            <a:xfrm>
              <a:off x="7139520" y="2728080"/>
              <a:ext cx="992880" cy="680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CH"/>
            </a:p>
          </p:txBody>
        </p:sp>
        <p:sp>
          <p:nvSpPr>
            <p:cNvPr id="407" name="CustomShape 5"/>
            <p:cNvSpPr/>
            <p:nvPr/>
          </p:nvSpPr>
          <p:spPr>
            <a:xfrm>
              <a:off x="6534720" y="2318220"/>
              <a:ext cx="1762200" cy="651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l-GR" sz="2000" b="1" strike="noStrike" spc="-1" dirty="0">
                  <a:solidFill>
                    <a:srgbClr val="B2B2B2"/>
                  </a:solidFill>
                  <a:latin typeface="Linux Biolinum G"/>
                  <a:ea typeface="Arial"/>
                </a:rPr>
                <a:t>Εύβοια</a:t>
              </a:r>
              <a:endParaRPr lang="fr-CH" sz="2000" b="1" strike="noStrike" spc="-1" dirty="0">
                <a:latin typeface="Arial"/>
              </a:endParaRPr>
            </a:p>
          </p:txBody>
        </p:sp>
      </p:grpSp>
      <p:sp>
        <p:nvSpPr>
          <p:cNvPr id="408" name="CustomShape 6"/>
          <p:cNvSpPr/>
          <p:nvPr/>
        </p:nvSpPr>
        <p:spPr>
          <a:xfrm>
            <a:off x="252000" y="1586160"/>
            <a:ext cx="2842920" cy="262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492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Στο νησί της </a:t>
            </a:r>
            <a:r>
              <a:rPr lang="el-GR" sz="20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Εύβοιας</a:t>
            </a:r>
            <a: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, δεύτερο μεγαλύτερο στην Ελλάδα</a:t>
            </a:r>
            <a:endParaRPr lang="fr-CH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000" spc="-1" dirty="0">
                <a:solidFill>
                  <a:srgbClr val="000000"/>
                </a:solidFill>
                <a:latin typeface="Linux Biolinum G"/>
                <a:ea typeface="DejaVu Sans"/>
              </a:rPr>
              <a:t>Πολύ κοντά στην</a:t>
            </a:r>
            <a:r>
              <a:rPr lang="el-GR" sz="2000" b="1" spc="-1" dirty="0">
                <a:solidFill>
                  <a:srgbClr val="00B050"/>
                </a:solidFill>
                <a:latin typeface="Linux Biolinum G"/>
              </a:rPr>
              <a:t> Αθήνα</a:t>
            </a:r>
            <a:endParaRPr lang="fr-CH" sz="2000" b="0" strike="noStrike" spc="-1" dirty="0">
              <a:latin typeface="Arial"/>
            </a:endParaRPr>
          </a:p>
        </p:txBody>
      </p:sp>
      <p:sp>
        <p:nvSpPr>
          <p:cNvPr id="409" name="CustomShape 7"/>
          <p:cNvSpPr/>
          <p:nvPr/>
        </p:nvSpPr>
        <p:spPr>
          <a:xfrm>
            <a:off x="6199920" y="2842920"/>
            <a:ext cx="259920" cy="253080"/>
          </a:xfrm>
          <a:prstGeom prst="ellipse">
            <a:avLst/>
          </a:prstGeom>
          <a:solidFill>
            <a:srgbClr val="C00000">
              <a:alpha val="67000"/>
            </a:srgbClr>
          </a:solidFill>
          <a:ln w="1584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10" name="CustomShape 8"/>
          <p:cNvSpPr/>
          <p:nvPr/>
        </p:nvSpPr>
        <p:spPr>
          <a:xfrm>
            <a:off x="6199920" y="3170880"/>
            <a:ext cx="259920" cy="259920"/>
          </a:xfrm>
          <a:prstGeom prst="ellipse">
            <a:avLst/>
          </a:prstGeom>
          <a:solidFill>
            <a:srgbClr val="007E39">
              <a:alpha val="51000"/>
            </a:srgbClr>
          </a:solidFill>
          <a:ln w="15840"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5BFFA9E0-1D29-DC9A-FE78-3A99EBA962F8}"/>
              </a:ext>
            </a:extLst>
          </p:cNvPr>
          <p:cNvSpPr/>
          <p:nvPr/>
        </p:nvSpPr>
        <p:spPr>
          <a:xfrm>
            <a:off x="252000" y="99099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DejaVu Sans"/>
              </a:rPr>
              <a:t>Τοποθεσία </a:t>
            </a:r>
            <a:r>
              <a:rPr lang="el-GR" sz="2400" b="1" spc="-1" dirty="0">
                <a:solidFill>
                  <a:srgbClr val="FF0000"/>
                </a:solidFill>
                <a:latin typeface="Linux Biolinum G"/>
                <a:ea typeface="DejaVu Sans"/>
              </a:rPr>
              <a:t>Ερέτριας</a:t>
            </a:r>
            <a:endParaRPr lang="fr-CH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age 3_0"/>
          <p:cNvPicPr/>
          <p:nvPr/>
        </p:nvPicPr>
        <p:blipFill>
          <a:blip r:embed="rId3"/>
          <a:srcRect l="5753" t="11610" b="3335"/>
          <a:stretch/>
        </p:blipFill>
        <p:spPr>
          <a:xfrm>
            <a:off x="3319200" y="862920"/>
            <a:ext cx="5714640" cy="4964040"/>
          </a:xfrm>
          <a:prstGeom prst="rect">
            <a:avLst/>
          </a:prstGeom>
          <a:ln>
            <a:noFill/>
          </a:ln>
        </p:spPr>
      </p:pic>
      <p:grpSp>
        <p:nvGrpSpPr>
          <p:cNvPr id="413" name="Group 2"/>
          <p:cNvGrpSpPr/>
          <p:nvPr/>
        </p:nvGrpSpPr>
        <p:grpSpPr>
          <a:xfrm>
            <a:off x="5700600" y="2500200"/>
            <a:ext cx="2431800" cy="907920"/>
            <a:chOff x="5700600" y="2500200"/>
            <a:chExt cx="2431800" cy="907920"/>
          </a:xfrm>
        </p:grpSpPr>
        <p:sp>
          <p:nvSpPr>
            <p:cNvPr id="414" name="CustomShape 3"/>
            <p:cNvSpPr/>
            <p:nvPr/>
          </p:nvSpPr>
          <p:spPr>
            <a:xfrm>
              <a:off x="5700600" y="2500200"/>
              <a:ext cx="1131480" cy="851760"/>
            </a:xfrm>
            <a:custGeom>
              <a:avLst/>
              <a:gdLst/>
              <a:ahLst/>
              <a:cxnLst/>
              <a:rect l="l" t="t" r="r" b="b"/>
              <a:pathLst>
                <a:path w="1366838" h="1104900">
                  <a:moveTo>
                    <a:pt x="164306" y="95250"/>
                  </a:moveTo>
                  <a:lnTo>
                    <a:pt x="107156" y="135731"/>
                  </a:lnTo>
                  <a:lnTo>
                    <a:pt x="61913" y="154781"/>
                  </a:lnTo>
                  <a:lnTo>
                    <a:pt x="14288" y="180975"/>
                  </a:lnTo>
                  <a:lnTo>
                    <a:pt x="0" y="204788"/>
                  </a:lnTo>
                  <a:lnTo>
                    <a:pt x="2381" y="214313"/>
                  </a:lnTo>
                  <a:lnTo>
                    <a:pt x="40481" y="204788"/>
                  </a:lnTo>
                  <a:lnTo>
                    <a:pt x="76200" y="204788"/>
                  </a:lnTo>
                  <a:lnTo>
                    <a:pt x="95250" y="204788"/>
                  </a:lnTo>
                  <a:lnTo>
                    <a:pt x="119063" y="190500"/>
                  </a:lnTo>
                  <a:lnTo>
                    <a:pt x="123825" y="176213"/>
                  </a:lnTo>
                  <a:lnTo>
                    <a:pt x="114300" y="166688"/>
                  </a:lnTo>
                  <a:lnTo>
                    <a:pt x="128588" y="159544"/>
                  </a:lnTo>
                  <a:lnTo>
                    <a:pt x="150019" y="159544"/>
                  </a:lnTo>
                  <a:lnTo>
                    <a:pt x="171450" y="185738"/>
                  </a:lnTo>
                  <a:lnTo>
                    <a:pt x="211931" y="197644"/>
                  </a:lnTo>
                  <a:lnTo>
                    <a:pt x="247650" y="188119"/>
                  </a:lnTo>
                  <a:lnTo>
                    <a:pt x="311944" y="223838"/>
                  </a:lnTo>
                  <a:lnTo>
                    <a:pt x="347663" y="261938"/>
                  </a:lnTo>
                  <a:lnTo>
                    <a:pt x="366713" y="276225"/>
                  </a:lnTo>
                  <a:lnTo>
                    <a:pt x="395288" y="288131"/>
                  </a:lnTo>
                  <a:lnTo>
                    <a:pt x="457200" y="352425"/>
                  </a:lnTo>
                  <a:lnTo>
                    <a:pt x="492919" y="381000"/>
                  </a:lnTo>
                  <a:lnTo>
                    <a:pt x="519113" y="416719"/>
                  </a:lnTo>
                  <a:lnTo>
                    <a:pt x="526256" y="450056"/>
                  </a:lnTo>
                  <a:lnTo>
                    <a:pt x="545306" y="461963"/>
                  </a:lnTo>
                  <a:lnTo>
                    <a:pt x="566738" y="469106"/>
                  </a:lnTo>
                  <a:lnTo>
                    <a:pt x="602456" y="469106"/>
                  </a:lnTo>
                  <a:lnTo>
                    <a:pt x="614363" y="502444"/>
                  </a:lnTo>
                  <a:lnTo>
                    <a:pt x="623888" y="540544"/>
                  </a:lnTo>
                  <a:lnTo>
                    <a:pt x="621506" y="561975"/>
                  </a:lnTo>
                  <a:lnTo>
                    <a:pt x="607219" y="576263"/>
                  </a:lnTo>
                  <a:lnTo>
                    <a:pt x="607219" y="576263"/>
                  </a:lnTo>
                  <a:lnTo>
                    <a:pt x="590550" y="602456"/>
                  </a:lnTo>
                  <a:lnTo>
                    <a:pt x="616744" y="616744"/>
                  </a:lnTo>
                  <a:lnTo>
                    <a:pt x="631031" y="642938"/>
                  </a:lnTo>
                  <a:lnTo>
                    <a:pt x="645319" y="650081"/>
                  </a:lnTo>
                  <a:lnTo>
                    <a:pt x="664369" y="638175"/>
                  </a:lnTo>
                  <a:lnTo>
                    <a:pt x="690563" y="638175"/>
                  </a:lnTo>
                  <a:lnTo>
                    <a:pt x="742950" y="652463"/>
                  </a:lnTo>
                  <a:lnTo>
                    <a:pt x="776288" y="652463"/>
                  </a:lnTo>
                  <a:lnTo>
                    <a:pt x="790575" y="640556"/>
                  </a:lnTo>
                  <a:lnTo>
                    <a:pt x="823913" y="659606"/>
                  </a:lnTo>
                  <a:lnTo>
                    <a:pt x="866775" y="657225"/>
                  </a:lnTo>
                  <a:lnTo>
                    <a:pt x="904875" y="650081"/>
                  </a:lnTo>
                  <a:lnTo>
                    <a:pt x="923925" y="645319"/>
                  </a:lnTo>
                  <a:lnTo>
                    <a:pt x="940594" y="659606"/>
                  </a:lnTo>
                  <a:lnTo>
                    <a:pt x="940594" y="659606"/>
                  </a:lnTo>
                  <a:lnTo>
                    <a:pt x="957263" y="695325"/>
                  </a:lnTo>
                  <a:lnTo>
                    <a:pt x="964406" y="707231"/>
                  </a:lnTo>
                  <a:lnTo>
                    <a:pt x="947738" y="719138"/>
                  </a:lnTo>
                  <a:lnTo>
                    <a:pt x="950119" y="723900"/>
                  </a:lnTo>
                  <a:lnTo>
                    <a:pt x="983456" y="721519"/>
                  </a:lnTo>
                  <a:lnTo>
                    <a:pt x="997744" y="735806"/>
                  </a:lnTo>
                  <a:lnTo>
                    <a:pt x="1002506" y="757238"/>
                  </a:lnTo>
                  <a:lnTo>
                    <a:pt x="988219" y="771525"/>
                  </a:lnTo>
                  <a:lnTo>
                    <a:pt x="997744" y="795338"/>
                  </a:lnTo>
                  <a:lnTo>
                    <a:pt x="1007269" y="790575"/>
                  </a:lnTo>
                  <a:lnTo>
                    <a:pt x="1026319" y="771525"/>
                  </a:lnTo>
                  <a:lnTo>
                    <a:pt x="1026319" y="771525"/>
                  </a:lnTo>
                  <a:lnTo>
                    <a:pt x="1009650" y="828675"/>
                  </a:lnTo>
                  <a:lnTo>
                    <a:pt x="1012031" y="838200"/>
                  </a:lnTo>
                  <a:lnTo>
                    <a:pt x="1040606" y="828675"/>
                  </a:lnTo>
                  <a:lnTo>
                    <a:pt x="1062038" y="854869"/>
                  </a:lnTo>
                  <a:lnTo>
                    <a:pt x="1076325" y="885825"/>
                  </a:lnTo>
                  <a:lnTo>
                    <a:pt x="1054894" y="909638"/>
                  </a:lnTo>
                  <a:lnTo>
                    <a:pt x="1054894" y="909638"/>
                  </a:lnTo>
                  <a:lnTo>
                    <a:pt x="1081088" y="928688"/>
                  </a:lnTo>
                  <a:lnTo>
                    <a:pt x="1081088" y="950119"/>
                  </a:lnTo>
                  <a:lnTo>
                    <a:pt x="1076325" y="964406"/>
                  </a:lnTo>
                  <a:lnTo>
                    <a:pt x="1095375" y="964406"/>
                  </a:lnTo>
                  <a:lnTo>
                    <a:pt x="1123950" y="964406"/>
                  </a:lnTo>
                  <a:lnTo>
                    <a:pt x="1138238" y="976313"/>
                  </a:lnTo>
                  <a:lnTo>
                    <a:pt x="1135856" y="988219"/>
                  </a:lnTo>
                  <a:lnTo>
                    <a:pt x="1150144" y="992981"/>
                  </a:lnTo>
                  <a:lnTo>
                    <a:pt x="1150144" y="1004888"/>
                  </a:lnTo>
                  <a:lnTo>
                    <a:pt x="1152525" y="1021556"/>
                  </a:lnTo>
                  <a:lnTo>
                    <a:pt x="1159669" y="1028700"/>
                  </a:lnTo>
                  <a:lnTo>
                    <a:pt x="1169194" y="1038225"/>
                  </a:lnTo>
                  <a:lnTo>
                    <a:pt x="1176338" y="1064419"/>
                  </a:lnTo>
                  <a:lnTo>
                    <a:pt x="1197769" y="1078706"/>
                  </a:lnTo>
                  <a:lnTo>
                    <a:pt x="1207294" y="1097756"/>
                  </a:lnTo>
                  <a:lnTo>
                    <a:pt x="1216819" y="1078706"/>
                  </a:lnTo>
                  <a:lnTo>
                    <a:pt x="1223963" y="1054894"/>
                  </a:lnTo>
                  <a:lnTo>
                    <a:pt x="1245394" y="1042988"/>
                  </a:lnTo>
                  <a:lnTo>
                    <a:pt x="1266825" y="1050131"/>
                  </a:lnTo>
                  <a:lnTo>
                    <a:pt x="1281113" y="1083469"/>
                  </a:lnTo>
                  <a:lnTo>
                    <a:pt x="1281113" y="1097756"/>
                  </a:lnTo>
                  <a:lnTo>
                    <a:pt x="1295400" y="1104900"/>
                  </a:lnTo>
                  <a:lnTo>
                    <a:pt x="1316831" y="1095375"/>
                  </a:lnTo>
                  <a:lnTo>
                    <a:pt x="1335881" y="1073944"/>
                  </a:lnTo>
                  <a:lnTo>
                    <a:pt x="1359694" y="1054894"/>
                  </a:lnTo>
                  <a:lnTo>
                    <a:pt x="1366838" y="1002506"/>
                  </a:lnTo>
                  <a:lnTo>
                    <a:pt x="1366838" y="978694"/>
                  </a:lnTo>
                  <a:lnTo>
                    <a:pt x="1359694" y="957263"/>
                  </a:lnTo>
                  <a:lnTo>
                    <a:pt x="1359694" y="933450"/>
                  </a:lnTo>
                  <a:lnTo>
                    <a:pt x="1366838" y="902494"/>
                  </a:lnTo>
                  <a:lnTo>
                    <a:pt x="1352550" y="900113"/>
                  </a:lnTo>
                  <a:lnTo>
                    <a:pt x="1304925" y="912019"/>
                  </a:lnTo>
                  <a:lnTo>
                    <a:pt x="1252538" y="914400"/>
                  </a:lnTo>
                  <a:lnTo>
                    <a:pt x="1231106" y="892969"/>
                  </a:lnTo>
                  <a:lnTo>
                    <a:pt x="1216819" y="890588"/>
                  </a:lnTo>
                  <a:lnTo>
                    <a:pt x="1209675" y="897731"/>
                  </a:lnTo>
                  <a:lnTo>
                    <a:pt x="1188244" y="897731"/>
                  </a:lnTo>
                  <a:lnTo>
                    <a:pt x="1173956" y="881063"/>
                  </a:lnTo>
                  <a:lnTo>
                    <a:pt x="1140619" y="862013"/>
                  </a:lnTo>
                  <a:lnTo>
                    <a:pt x="1119188" y="852488"/>
                  </a:lnTo>
                  <a:lnTo>
                    <a:pt x="1114425" y="833438"/>
                  </a:lnTo>
                  <a:lnTo>
                    <a:pt x="1123950" y="792956"/>
                  </a:lnTo>
                  <a:lnTo>
                    <a:pt x="1109663" y="769144"/>
                  </a:lnTo>
                  <a:lnTo>
                    <a:pt x="1085850" y="740569"/>
                  </a:lnTo>
                  <a:lnTo>
                    <a:pt x="1076325" y="719138"/>
                  </a:lnTo>
                  <a:lnTo>
                    <a:pt x="1081088" y="702469"/>
                  </a:lnTo>
                  <a:lnTo>
                    <a:pt x="1071563" y="671513"/>
                  </a:lnTo>
                  <a:lnTo>
                    <a:pt x="1071563" y="671513"/>
                  </a:lnTo>
                  <a:lnTo>
                    <a:pt x="1052513" y="638175"/>
                  </a:lnTo>
                  <a:lnTo>
                    <a:pt x="1069181" y="631031"/>
                  </a:lnTo>
                  <a:lnTo>
                    <a:pt x="1054894" y="614363"/>
                  </a:lnTo>
                  <a:lnTo>
                    <a:pt x="1050131" y="581025"/>
                  </a:lnTo>
                  <a:lnTo>
                    <a:pt x="1050131" y="559594"/>
                  </a:lnTo>
                  <a:lnTo>
                    <a:pt x="1073944" y="547688"/>
                  </a:lnTo>
                  <a:lnTo>
                    <a:pt x="1083469" y="533400"/>
                  </a:lnTo>
                  <a:lnTo>
                    <a:pt x="1085850" y="519113"/>
                  </a:lnTo>
                  <a:lnTo>
                    <a:pt x="1019175" y="481013"/>
                  </a:lnTo>
                  <a:lnTo>
                    <a:pt x="997744" y="447675"/>
                  </a:lnTo>
                  <a:lnTo>
                    <a:pt x="1007269" y="411956"/>
                  </a:lnTo>
                  <a:lnTo>
                    <a:pt x="1028700" y="392906"/>
                  </a:lnTo>
                  <a:lnTo>
                    <a:pt x="1009650" y="376238"/>
                  </a:lnTo>
                  <a:lnTo>
                    <a:pt x="952500" y="366713"/>
                  </a:lnTo>
                  <a:lnTo>
                    <a:pt x="912019" y="364331"/>
                  </a:lnTo>
                  <a:lnTo>
                    <a:pt x="897731" y="376238"/>
                  </a:lnTo>
                  <a:lnTo>
                    <a:pt x="866775" y="385763"/>
                  </a:lnTo>
                  <a:lnTo>
                    <a:pt x="842963" y="373856"/>
                  </a:lnTo>
                  <a:lnTo>
                    <a:pt x="819150" y="371475"/>
                  </a:lnTo>
                  <a:lnTo>
                    <a:pt x="785813" y="361950"/>
                  </a:lnTo>
                  <a:lnTo>
                    <a:pt x="733425" y="342900"/>
                  </a:lnTo>
                  <a:lnTo>
                    <a:pt x="719138" y="316706"/>
                  </a:lnTo>
                  <a:lnTo>
                    <a:pt x="688181" y="273844"/>
                  </a:lnTo>
                  <a:lnTo>
                    <a:pt x="671513" y="273844"/>
                  </a:lnTo>
                  <a:lnTo>
                    <a:pt x="635794" y="283369"/>
                  </a:lnTo>
                  <a:lnTo>
                    <a:pt x="600075" y="280988"/>
                  </a:lnTo>
                  <a:lnTo>
                    <a:pt x="583406" y="257175"/>
                  </a:lnTo>
                  <a:lnTo>
                    <a:pt x="547688" y="230981"/>
                  </a:lnTo>
                  <a:lnTo>
                    <a:pt x="504825" y="200025"/>
                  </a:lnTo>
                  <a:lnTo>
                    <a:pt x="478631" y="173831"/>
                  </a:lnTo>
                  <a:lnTo>
                    <a:pt x="466725" y="142875"/>
                  </a:lnTo>
                  <a:lnTo>
                    <a:pt x="464344" y="121444"/>
                  </a:lnTo>
                  <a:lnTo>
                    <a:pt x="471488" y="92869"/>
                  </a:lnTo>
                  <a:lnTo>
                    <a:pt x="466725" y="78581"/>
                  </a:lnTo>
                  <a:lnTo>
                    <a:pt x="438150" y="78581"/>
                  </a:lnTo>
                  <a:lnTo>
                    <a:pt x="419100" y="54769"/>
                  </a:lnTo>
                  <a:lnTo>
                    <a:pt x="431006" y="38100"/>
                  </a:lnTo>
                  <a:lnTo>
                    <a:pt x="423863" y="26194"/>
                  </a:lnTo>
                  <a:lnTo>
                    <a:pt x="392906" y="19050"/>
                  </a:lnTo>
                  <a:lnTo>
                    <a:pt x="388144" y="7144"/>
                  </a:lnTo>
                  <a:lnTo>
                    <a:pt x="378619" y="0"/>
                  </a:lnTo>
                  <a:lnTo>
                    <a:pt x="354806" y="0"/>
                  </a:lnTo>
                  <a:lnTo>
                    <a:pt x="345281" y="9525"/>
                  </a:lnTo>
                  <a:lnTo>
                    <a:pt x="319088" y="19050"/>
                  </a:lnTo>
                  <a:lnTo>
                    <a:pt x="290513" y="30956"/>
                  </a:lnTo>
                  <a:lnTo>
                    <a:pt x="271463" y="26194"/>
                  </a:lnTo>
                  <a:lnTo>
                    <a:pt x="245269" y="26194"/>
                  </a:lnTo>
                  <a:lnTo>
                    <a:pt x="207169" y="64294"/>
                  </a:lnTo>
                  <a:lnTo>
                    <a:pt x="164306" y="95250"/>
                  </a:lnTo>
                  <a:close/>
                </a:path>
              </a:pathLst>
            </a:custGeom>
            <a:noFill/>
            <a:ln w="22320">
              <a:solidFill>
                <a:schemeClr val="bg1">
                  <a:alpha val="67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CH"/>
            </a:p>
          </p:txBody>
        </p:sp>
        <p:sp>
          <p:nvSpPr>
            <p:cNvPr id="415" name="CustomShape 4"/>
            <p:cNvSpPr/>
            <p:nvPr/>
          </p:nvSpPr>
          <p:spPr>
            <a:xfrm>
              <a:off x="7139520" y="2728080"/>
              <a:ext cx="992880" cy="680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CH"/>
            </a:p>
          </p:txBody>
        </p:sp>
      </p:grpSp>
      <p:sp>
        <p:nvSpPr>
          <p:cNvPr id="417" name="CustomShape 6"/>
          <p:cNvSpPr/>
          <p:nvPr/>
        </p:nvSpPr>
        <p:spPr>
          <a:xfrm>
            <a:off x="252000" y="1586160"/>
            <a:ext cx="2842920" cy="3161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492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Στο νησί της </a:t>
            </a: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Εύβοιας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, δεύτερο μεγαλύτερο στην Ελλάδα</a:t>
            </a:r>
            <a:endParaRPr lang="fr-CH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16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spc="-1" dirty="0">
                <a:solidFill>
                  <a:srgbClr val="000000"/>
                </a:solidFill>
                <a:latin typeface="Linux Biolinum G"/>
                <a:ea typeface="DejaVu Sans"/>
              </a:rPr>
              <a:t>Πολύ κοντά στην</a:t>
            </a:r>
            <a:r>
              <a:rPr lang="el-GR" sz="1800" b="1" spc="-1" dirty="0">
                <a:solidFill>
                  <a:srgbClr val="00B050"/>
                </a:solidFill>
                <a:latin typeface="Linux Biolinum G"/>
              </a:rPr>
              <a:t> Αθήνα</a:t>
            </a:r>
            <a:endParaRPr lang="fr-CH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1" strike="noStrike" spc="-1" dirty="0">
                <a:solidFill>
                  <a:srgbClr val="0070C0"/>
                </a:solidFill>
                <a:latin typeface="Linux Biolinum G"/>
                <a:ea typeface="DejaVu Sans"/>
              </a:rPr>
              <a:t>Υποχρεωτικό πέρασμα </a:t>
            </a:r>
            <a:r>
              <a:rPr lang="el-GR" sz="1800" strike="noStrike" spc="-1" dirty="0">
                <a:latin typeface="Linux Biolinum G"/>
                <a:ea typeface="DejaVu Sans"/>
              </a:rPr>
              <a:t>προς το Αιγαίο</a:t>
            </a:r>
            <a:endParaRPr lang="fr-CH" sz="1800" strike="noStrike" spc="-1" dirty="0">
              <a:latin typeface="Arial"/>
            </a:endParaRPr>
          </a:p>
        </p:txBody>
      </p:sp>
      <p:sp>
        <p:nvSpPr>
          <p:cNvPr id="418" name="CustomShape 7"/>
          <p:cNvSpPr/>
          <p:nvPr/>
        </p:nvSpPr>
        <p:spPr>
          <a:xfrm>
            <a:off x="5594760" y="1110600"/>
            <a:ext cx="3138480" cy="3452760"/>
          </a:xfrm>
          <a:custGeom>
            <a:avLst/>
            <a:gdLst/>
            <a:ahLst/>
            <a:cxnLst/>
            <a:rect l="l" t="t" r="r" b="b"/>
            <a:pathLst>
              <a:path w="2944003" h="3238988">
                <a:moveTo>
                  <a:pt x="2944003" y="3238988"/>
                </a:moveTo>
                <a:cubicBezTo>
                  <a:pt x="2846372" y="3184219"/>
                  <a:pt x="2748741" y="3129450"/>
                  <a:pt x="2739216" y="3081825"/>
                </a:cubicBezTo>
                <a:cubicBezTo>
                  <a:pt x="2729691" y="3034200"/>
                  <a:pt x="2893997" y="2990544"/>
                  <a:pt x="2886853" y="2953238"/>
                </a:cubicBezTo>
                <a:cubicBezTo>
                  <a:pt x="2879709" y="2915932"/>
                  <a:pt x="2779697" y="2949269"/>
                  <a:pt x="2696353" y="2857988"/>
                </a:cubicBezTo>
                <a:cubicBezTo>
                  <a:pt x="2613009" y="2766707"/>
                  <a:pt x="2459022" y="2500006"/>
                  <a:pt x="2386791" y="2405550"/>
                </a:cubicBezTo>
                <a:cubicBezTo>
                  <a:pt x="2314560" y="2311094"/>
                  <a:pt x="2252647" y="2338081"/>
                  <a:pt x="2262966" y="2291250"/>
                </a:cubicBezTo>
                <a:cubicBezTo>
                  <a:pt x="2273285" y="2244419"/>
                  <a:pt x="2471722" y="2174569"/>
                  <a:pt x="2448703" y="2124563"/>
                </a:cubicBezTo>
                <a:cubicBezTo>
                  <a:pt x="2425684" y="2074557"/>
                  <a:pt x="2174859" y="2074557"/>
                  <a:pt x="2124853" y="1991213"/>
                </a:cubicBezTo>
                <a:cubicBezTo>
                  <a:pt x="2074847" y="1907869"/>
                  <a:pt x="2100247" y="1724512"/>
                  <a:pt x="2148666" y="1624500"/>
                </a:cubicBezTo>
                <a:cubicBezTo>
                  <a:pt x="2197085" y="1524487"/>
                  <a:pt x="2401078" y="1486388"/>
                  <a:pt x="2415366" y="1391138"/>
                </a:cubicBezTo>
                <a:cubicBezTo>
                  <a:pt x="2429653" y="1295888"/>
                  <a:pt x="2310591" y="1100625"/>
                  <a:pt x="2234391" y="1053000"/>
                </a:cubicBezTo>
                <a:cubicBezTo>
                  <a:pt x="2158191" y="1005375"/>
                  <a:pt x="2004203" y="1160950"/>
                  <a:pt x="1958166" y="1105388"/>
                </a:cubicBezTo>
                <a:cubicBezTo>
                  <a:pt x="1912129" y="1049826"/>
                  <a:pt x="1935941" y="826781"/>
                  <a:pt x="1958166" y="719625"/>
                </a:cubicBezTo>
                <a:cubicBezTo>
                  <a:pt x="1980391" y="612469"/>
                  <a:pt x="2093103" y="569606"/>
                  <a:pt x="2091516" y="462450"/>
                </a:cubicBezTo>
                <a:cubicBezTo>
                  <a:pt x="2089929" y="355294"/>
                  <a:pt x="2089929" y="152888"/>
                  <a:pt x="1948641" y="76688"/>
                </a:cubicBezTo>
                <a:cubicBezTo>
                  <a:pt x="1807353" y="488"/>
                  <a:pt x="1436672" y="-8244"/>
                  <a:pt x="1243791" y="5250"/>
                </a:cubicBezTo>
                <a:cubicBezTo>
                  <a:pt x="1050910" y="18744"/>
                  <a:pt x="823103" y="84625"/>
                  <a:pt x="791353" y="157650"/>
                </a:cubicBezTo>
                <a:cubicBezTo>
                  <a:pt x="759603" y="230675"/>
                  <a:pt x="1008047" y="363231"/>
                  <a:pt x="1053291" y="443400"/>
                </a:cubicBezTo>
                <a:cubicBezTo>
                  <a:pt x="1098535" y="523569"/>
                  <a:pt x="1158066" y="578338"/>
                  <a:pt x="1062816" y="638663"/>
                </a:cubicBezTo>
                <a:cubicBezTo>
                  <a:pt x="967566" y="698988"/>
                  <a:pt x="608791" y="826781"/>
                  <a:pt x="481791" y="805350"/>
                </a:cubicBezTo>
                <a:cubicBezTo>
                  <a:pt x="354791" y="783919"/>
                  <a:pt x="379397" y="571988"/>
                  <a:pt x="300816" y="510075"/>
                </a:cubicBezTo>
                <a:cubicBezTo>
                  <a:pt x="222235" y="448162"/>
                  <a:pt x="44434" y="391013"/>
                  <a:pt x="10303" y="433875"/>
                </a:cubicBezTo>
                <a:cubicBezTo>
                  <a:pt x="-23828" y="476737"/>
                  <a:pt x="32528" y="657712"/>
                  <a:pt x="96028" y="767250"/>
                </a:cubicBezTo>
                <a:cubicBezTo>
                  <a:pt x="159528" y="876788"/>
                  <a:pt x="342884" y="999025"/>
                  <a:pt x="391303" y="1091100"/>
                </a:cubicBezTo>
                <a:cubicBezTo>
                  <a:pt x="439722" y="1183175"/>
                  <a:pt x="446072" y="1259375"/>
                  <a:pt x="386541" y="1319700"/>
                </a:cubicBezTo>
                <a:cubicBezTo>
                  <a:pt x="327010" y="1380025"/>
                  <a:pt x="57135" y="1412569"/>
                  <a:pt x="34116" y="1453050"/>
                </a:cubicBezTo>
                <a:cubicBezTo>
                  <a:pt x="11097" y="1493531"/>
                  <a:pt x="171434" y="1517344"/>
                  <a:pt x="248428" y="1562588"/>
                </a:cubicBezTo>
                <a:cubicBezTo>
                  <a:pt x="325422" y="1607832"/>
                  <a:pt x="446072" y="1680063"/>
                  <a:pt x="496078" y="1724513"/>
                </a:cubicBezTo>
                <a:cubicBezTo>
                  <a:pt x="546084" y="1768963"/>
                  <a:pt x="501635" y="1804682"/>
                  <a:pt x="548466" y="1829288"/>
                </a:cubicBezTo>
                <a:cubicBezTo>
                  <a:pt x="595297" y="1853894"/>
                  <a:pt x="719122" y="1827700"/>
                  <a:pt x="777066" y="1872150"/>
                </a:cubicBezTo>
                <a:cubicBezTo>
                  <a:pt x="835010" y="1916600"/>
                  <a:pt x="877078" y="2010263"/>
                  <a:pt x="896128" y="2095988"/>
                </a:cubicBezTo>
                <a:cubicBezTo>
                  <a:pt x="915178" y="2181713"/>
                  <a:pt x="908035" y="2330144"/>
                  <a:pt x="891366" y="2386500"/>
                </a:cubicBezTo>
              </a:path>
            </a:pathLst>
          </a:custGeom>
          <a:noFill/>
          <a:ln w="15840">
            <a:solidFill>
              <a:schemeClr val="accent5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19" name="CustomShape 8"/>
          <p:cNvSpPr/>
          <p:nvPr/>
        </p:nvSpPr>
        <p:spPr>
          <a:xfrm>
            <a:off x="6199920" y="2842920"/>
            <a:ext cx="259920" cy="253080"/>
          </a:xfrm>
          <a:prstGeom prst="ellipse">
            <a:avLst/>
          </a:prstGeom>
          <a:solidFill>
            <a:srgbClr val="C00000">
              <a:alpha val="67000"/>
            </a:srgbClr>
          </a:solidFill>
          <a:ln w="1584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20" name="CustomShape 9"/>
          <p:cNvSpPr/>
          <p:nvPr/>
        </p:nvSpPr>
        <p:spPr>
          <a:xfrm>
            <a:off x="6199920" y="3170880"/>
            <a:ext cx="259920" cy="259920"/>
          </a:xfrm>
          <a:prstGeom prst="ellipse">
            <a:avLst/>
          </a:prstGeom>
          <a:solidFill>
            <a:srgbClr val="007E39">
              <a:alpha val="51000"/>
            </a:srgbClr>
          </a:solidFill>
          <a:ln w="15840"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2" name="CustomShape 5">
            <a:extLst>
              <a:ext uri="{FF2B5EF4-FFF2-40B4-BE49-F238E27FC236}">
                <a16:creationId xmlns:a16="http://schemas.microsoft.com/office/drawing/2014/main" id="{576E18C9-655D-8E5D-AB7B-FFE76514BC70}"/>
              </a:ext>
            </a:extLst>
          </p:cNvPr>
          <p:cNvSpPr/>
          <p:nvPr/>
        </p:nvSpPr>
        <p:spPr>
          <a:xfrm>
            <a:off x="6534720" y="2318220"/>
            <a:ext cx="1762200" cy="65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000" b="1" strike="noStrike" spc="-1" dirty="0">
                <a:solidFill>
                  <a:srgbClr val="B2B2B2"/>
                </a:solidFill>
                <a:latin typeface="Linux Biolinum G"/>
                <a:ea typeface="Arial"/>
              </a:rPr>
              <a:t>Εύβοια</a:t>
            </a:r>
            <a:endParaRPr lang="fr-CH" sz="2000" b="1" strike="noStrike" spc="-1" dirty="0">
              <a:latin typeface="Arial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D749D1D6-35CF-1103-10D6-FF003146BCE6}"/>
              </a:ext>
            </a:extLst>
          </p:cNvPr>
          <p:cNvSpPr/>
          <p:nvPr/>
        </p:nvSpPr>
        <p:spPr>
          <a:xfrm>
            <a:off x="252000" y="99099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DejaVu Sans"/>
              </a:rPr>
              <a:t>Τοποθεσία </a:t>
            </a:r>
            <a:r>
              <a:rPr lang="el-GR" sz="2400" b="1" spc="-1" dirty="0">
                <a:solidFill>
                  <a:srgbClr val="FF0000"/>
                </a:solidFill>
                <a:latin typeface="Linux Biolinum G"/>
                <a:ea typeface="DejaVu Sans"/>
              </a:rPr>
              <a:t>Ερέτριας</a:t>
            </a:r>
            <a:endParaRPr lang="fr-CH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2"/>
          <p:cNvSpPr/>
          <p:nvPr/>
        </p:nvSpPr>
        <p:spPr>
          <a:xfrm>
            <a:off x="48600" y="1485000"/>
            <a:ext cx="3077280" cy="452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pc="-1" dirty="0">
                <a:solidFill>
                  <a:srgbClr val="000000"/>
                </a:solidFill>
                <a:latin typeface="Linux Biolinum G"/>
                <a:ea typeface="DejaVu Sans"/>
              </a:rPr>
              <a:t>Δυτική ακτογραμμή</a:t>
            </a: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→ 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προστατευμένος από τους ανέμους διάπλους</a:t>
            </a:r>
            <a:b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</a:br>
            <a:r>
              <a:rPr lang="el-GR" spc="-1" dirty="0">
                <a:solidFill>
                  <a:srgbClr val="000000"/>
                </a:solidFill>
                <a:latin typeface="Linux Biolinum G"/>
                <a:ea typeface="DejaVu Sans"/>
              </a:rPr>
              <a:t>Ευβοϊκού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Κόλπου</a:t>
            </a:r>
          </a:p>
          <a:p>
            <a:pPr marL="182520"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Ιδανική τοποθεσία μετακίνησης δια θαλάσσης </a:t>
            </a:r>
            <a:endParaRPr lang="fr-CH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pc="-1" dirty="0">
                <a:solidFill>
                  <a:srgbClr val="000000"/>
                </a:solidFill>
                <a:latin typeface="Linux Biolinum G"/>
                <a:ea typeface="DejaVu Sans"/>
              </a:rPr>
              <a:t>Ευβοϊκός, α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ναγκαστικό περάσματος για τη διακίνηση εμπορευμάτων προς όλη την Ελλάδα</a:t>
            </a:r>
            <a:endParaRPr lang="fr-CH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</p:txBody>
      </p:sp>
      <p:pic>
        <p:nvPicPr>
          <p:cNvPr id="423" name="Image 1_1" descr="Euboea.png"/>
          <p:cNvPicPr/>
          <p:nvPr/>
        </p:nvPicPr>
        <p:blipFill>
          <a:blip r:embed="rId3"/>
          <a:srcRect t="1130" b="6265"/>
          <a:stretch/>
        </p:blipFill>
        <p:spPr>
          <a:xfrm>
            <a:off x="2986200" y="1662480"/>
            <a:ext cx="5817240" cy="4342680"/>
          </a:xfrm>
          <a:prstGeom prst="rect">
            <a:avLst/>
          </a:prstGeom>
          <a:ln>
            <a:noFill/>
          </a:ln>
        </p:spPr>
      </p:pic>
      <p:sp>
        <p:nvSpPr>
          <p:cNvPr id="424" name="CustomShape 3"/>
          <p:cNvSpPr/>
          <p:nvPr/>
        </p:nvSpPr>
        <p:spPr>
          <a:xfrm>
            <a:off x="3965760" y="1937880"/>
            <a:ext cx="165960" cy="16596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25" name="CustomShape 4"/>
          <p:cNvSpPr/>
          <p:nvPr/>
        </p:nvSpPr>
        <p:spPr>
          <a:xfrm>
            <a:off x="5546160" y="3920760"/>
            <a:ext cx="165960" cy="165600"/>
          </a:xfrm>
          <a:prstGeom prst="ellipse">
            <a:avLst/>
          </a:prstGeom>
          <a:solidFill>
            <a:srgbClr val="007E39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26" name="CustomShape 5"/>
          <p:cNvSpPr/>
          <p:nvPr/>
        </p:nvSpPr>
        <p:spPr>
          <a:xfrm>
            <a:off x="6107760" y="4102200"/>
            <a:ext cx="165960" cy="165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27" name="CustomShape 6"/>
          <p:cNvSpPr/>
          <p:nvPr/>
        </p:nvSpPr>
        <p:spPr>
          <a:xfrm>
            <a:off x="8173080" y="5635800"/>
            <a:ext cx="165240" cy="16596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28" name="CustomShape 7"/>
          <p:cNvSpPr/>
          <p:nvPr/>
        </p:nvSpPr>
        <p:spPr>
          <a:xfrm>
            <a:off x="3881880" y="2045880"/>
            <a:ext cx="112104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Avenir Book"/>
              </a:rPr>
              <a:t>Ιστιαία 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429" name="CustomShape 8"/>
          <p:cNvSpPr/>
          <p:nvPr/>
        </p:nvSpPr>
        <p:spPr>
          <a:xfrm>
            <a:off x="5475960" y="3577680"/>
            <a:ext cx="1578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Avenir Book"/>
              </a:rPr>
              <a:t>Χαλκίδα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430" name="CustomShape 9"/>
          <p:cNvSpPr/>
          <p:nvPr/>
        </p:nvSpPr>
        <p:spPr>
          <a:xfrm>
            <a:off x="6015960" y="4208400"/>
            <a:ext cx="118296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Avenir Book"/>
              </a:rPr>
              <a:t>Ερέτρια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431" name="CustomShape 10"/>
          <p:cNvSpPr/>
          <p:nvPr/>
        </p:nvSpPr>
        <p:spPr>
          <a:xfrm>
            <a:off x="6829560" y="2457000"/>
            <a:ext cx="209736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2000" b="1" strike="noStrike" spc="-1" dirty="0">
                <a:solidFill>
                  <a:srgbClr val="000000"/>
                </a:solidFill>
                <a:latin typeface="Linux Biolinum G"/>
                <a:ea typeface="Avenir Book"/>
              </a:rPr>
              <a:t>Εύβοια</a:t>
            </a:r>
            <a:endParaRPr lang="fr-CH" sz="2000" b="0" strike="noStrike" spc="-1" dirty="0">
              <a:latin typeface="Arial"/>
            </a:endParaRPr>
          </a:p>
        </p:txBody>
      </p:sp>
      <p:sp>
        <p:nvSpPr>
          <p:cNvPr id="432" name="CustomShape 11"/>
          <p:cNvSpPr/>
          <p:nvPr/>
        </p:nvSpPr>
        <p:spPr>
          <a:xfrm>
            <a:off x="4295160" y="5346720"/>
            <a:ext cx="66240" cy="66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33" name="CustomShape 12"/>
          <p:cNvSpPr/>
          <p:nvPr/>
        </p:nvSpPr>
        <p:spPr>
          <a:xfrm>
            <a:off x="3965760" y="5191560"/>
            <a:ext cx="6566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Helvetica Light"/>
                <a:ea typeface="Arial"/>
              </a:rPr>
              <a:t>Athens</a:t>
            </a:r>
            <a:endParaRPr lang="fr-CH" sz="1200" b="0" strike="noStrike" spc="-1">
              <a:latin typeface="Arial"/>
            </a:endParaRPr>
          </a:p>
        </p:txBody>
      </p:sp>
      <p:sp>
        <p:nvSpPr>
          <p:cNvPr id="434" name="CustomShape 13"/>
          <p:cNvSpPr/>
          <p:nvPr/>
        </p:nvSpPr>
        <p:spPr>
          <a:xfrm>
            <a:off x="5952600" y="3174840"/>
            <a:ext cx="1287000" cy="1045080"/>
          </a:xfrm>
          <a:custGeom>
            <a:avLst/>
            <a:gdLst/>
            <a:ahLst/>
            <a:cxnLst/>
            <a:rect l="l" t="t" r="r" b="b"/>
            <a:pathLst>
              <a:path w="1757644" h="1428868">
                <a:moveTo>
                  <a:pt x="0" y="1428868"/>
                </a:moveTo>
                <a:cubicBezTo>
                  <a:pt x="34019" y="1359881"/>
                  <a:pt x="68038" y="1290895"/>
                  <a:pt x="124736" y="1224744"/>
                </a:cubicBezTo>
                <a:cubicBezTo>
                  <a:pt x="181434" y="1158593"/>
                  <a:pt x="270261" y="1100001"/>
                  <a:pt x="340189" y="1031960"/>
                </a:cubicBezTo>
                <a:cubicBezTo>
                  <a:pt x="410117" y="963919"/>
                  <a:pt x="463036" y="888317"/>
                  <a:pt x="544303" y="816496"/>
                </a:cubicBezTo>
                <a:cubicBezTo>
                  <a:pt x="625570" y="744675"/>
                  <a:pt x="720068" y="676633"/>
                  <a:pt x="827794" y="601032"/>
                </a:cubicBezTo>
                <a:cubicBezTo>
                  <a:pt x="935520" y="525431"/>
                  <a:pt x="1082936" y="434708"/>
                  <a:pt x="1190662" y="362887"/>
                </a:cubicBezTo>
                <a:cubicBezTo>
                  <a:pt x="1298389" y="291065"/>
                  <a:pt x="1396666" y="221134"/>
                  <a:pt x="1474153" y="170103"/>
                </a:cubicBezTo>
                <a:cubicBezTo>
                  <a:pt x="1551641" y="119072"/>
                  <a:pt x="1608339" y="85051"/>
                  <a:pt x="1655587" y="56701"/>
                </a:cubicBezTo>
                <a:cubicBezTo>
                  <a:pt x="1702835" y="28351"/>
                  <a:pt x="1757644" y="0"/>
                  <a:pt x="1757644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Dot"/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35" name="CustomShape 14"/>
          <p:cNvSpPr/>
          <p:nvPr/>
        </p:nvSpPr>
        <p:spPr>
          <a:xfrm>
            <a:off x="7807320" y="5209560"/>
            <a:ext cx="338400" cy="272880"/>
          </a:xfrm>
          <a:custGeom>
            <a:avLst/>
            <a:gdLst/>
            <a:ahLst/>
            <a:cxnLst/>
            <a:rect l="l" t="t" r="r" b="b"/>
            <a:pathLst>
              <a:path w="464925" h="374227">
                <a:moveTo>
                  <a:pt x="0" y="374227"/>
                </a:moveTo>
                <a:cubicBezTo>
                  <a:pt x="31184" y="339261"/>
                  <a:pt x="62368" y="304296"/>
                  <a:pt x="102057" y="272165"/>
                </a:cubicBezTo>
                <a:cubicBezTo>
                  <a:pt x="141746" y="240034"/>
                  <a:pt x="177654" y="226804"/>
                  <a:pt x="238132" y="181443"/>
                </a:cubicBezTo>
                <a:cubicBezTo>
                  <a:pt x="298610" y="136082"/>
                  <a:pt x="464925" y="0"/>
                  <a:pt x="464925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Dot"/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36" name="CustomShape 15"/>
          <p:cNvSpPr/>
          <p:nvPr/>
        </p:nvSpPr>
        <p:spPr>
          <a:xfrm>
            <a:off x="2880000" y="4682520"/>
            <a:ext cx="2329200" cy="137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37" name="CustomShape 16"/>
          <p:cNvSpPr/>
          <p:nvPr/>
        </p:nvSpPr>
        <p:spPr>
          <a:xfrm>
            <a:off x="263160" y="4980240"/>
            <a:ext cx="4182480" cy="17528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720"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 marL="720">
              <a:lnSpc>
                <a:spcPct val="100000"/>
              </a:lnSpc>
            </a:pPr>
            <a:r>
              <a:rPr lang="fr-CH" sz="18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→</a:t>
            </a:r>
            <a:r>
              <a:rPr lang="fr-CH" b="1" spc="-1" dirty="0">
                <a:solidFill>
                  <a:srgbClr val="FF0000"/>
                </a:solidFill>
                <a:latin typeface="Linux Biolinum G"/>
                <a:ea typeface="DejaVu Sans"/>
              </a:rPr>
              <a:t>  </a:t>
            </a:r>
            <a:r>
              <a:rPr lang="el-GR" sz="1800" b="1" strike="noStrike" spc="-1" dirty="0">
                <a:solidFill>
                  <a:srgbClr val="007E39"/>
                </a:solidFill>
                <a:latin typeface="Linux Biolinum G"/>
                <a:ea typeface="DejaVu Sans"/>
              </a:rPr>
              <a:t>Χαλκίδα</a:t>
            </a: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: </a:t>
            </a:r>
            <a:r>
              <a:rPr lang="el-GR" spc="-1" dirty="0">
                <a:solidFill>
                  <a:srgbClr val="000000"/>
                </a:solidFill>
                <a:latin typeface="Linux Biolinum G"/>
                <a:ea typeface="DejaVu Sans"/>
              </a:rPr>
              <a:t>θέση «κλειδί» στην Ελλάδα</a:t>
            </a:r>
            <a:endParaRPr lang="fr-CH" sz="1800" b="0" strike="noStrike" spc="-1" dirty="0">
              <a:latin typeface="Arial"/>
            </a:endParaRPr>
          </a:p>
          <a:p>
            <a:pPr marL="720"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 marL="1079500" indent="-1079500">
              <a:lnSpc>
                <a:spcPct val="100000"/>
              </a:lnSpc>
            </a:pPr>
            <a:r>
              <a:rPr lang="fr-CH" sz="18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→  </a:t>
            </a:r>
            <a:r>
              <a:rPr lang="el-GR" sz="1800" b="1" strike="noStrike" spc="-1" dirty="0">
                <a:solidFill>
                  <a:srgbClr val="7030A0"/>
                </a:solidFill>
                <a:latin typeface="Linux Biolinum G"/>
                <a:ea typeface="DejaVu Sans"/>
              </a:rPr>
              <a:t>Αυλίδα</a:t>
            </a:r>
            <a:r>
              <a:rPr lang="el-GR" spc="-1" dirty="0">
                <a:solidFill>
                  <a:srgbClr val="000000"/>
                </a:solidFill>
                <a:latin typeface="Linux Biolinum G"/>
                <a:ea typeface="DejaVu Sans"/>
              </a:rPr>
              <a:t>:</a:t>
            </a: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	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αναφορά στον Όμηρο, απόπλους Αχαιών για Τρωικό Πόλεμο 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438" name="CustomShape 17"/>
          <p:cNvSpPr/>
          <p:nvPr/>
        </p:nvSpPr>
        <p:spPr>
          <a:xfrm>
            <a:off x="5534640" y="4181040"/>
            <a:ext cx="165960" cy="1656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39" name="CustomShape 18"/>
          <p:cNvSpPr/>
          <p:nvPr/>
        </p:nvSpPr>
        <p:spPr>
          <a:xfrm>
            <a:off x="5228640" y="4282920"/>
            <a:ext cx="820442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600" strike="noStrike" spc="-1" dirty="0">
                <a:solidFill>
                  <a:srgbClr val="000000"/>
                </a:solidFill>
                <a:latin typeface="Linux Biolinum G"/>
                <a:ea typeface="Avenir Book"/>
              </a:rPr>
              <a:t>Αυλίδα</a:t>
            </a:r>
            <a:endParaRPr lang="fr-CH" sz="1600" strike="noStrike" spc="-1" dirty="0">
              <a:latin typeface="Arial"/>
            </a:endParaRPr>
          </a:p>
        </p:txBody>
      </p:sp>
      <p:sp>
        <p:nvSpPr>
          <p:cNvPr id="440" name="CustomShape 19"/>
          <p:cNvSpPr/>
          <p:nvPr/>
        </p:nvSpPr>
        <p:spPr>
          <a:xfrm>
            <a:off x="8092800" y="5271120"/>
            <a:ext cx="1928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Avenir Book"/>
              </a:rPr>
              <a:t>Κάρυστος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5FCA6EB5-8356-2198-D908-88910E1227E1}"/>
              </a:ext>
            </a:extLst>
          </p:cNvPr>
          <p:cNvSpPr/>
          <p:nvPr/>
        </p:nvSpPr>
        <p:spPr>
          <a:xfrm>
            <a:off x="252000" y="99099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DejaVu Sans"/>
              </a:rPr>
              <a:t>Τοποθεσία </a:t>
            </a:r>
            <a:r>
              <a:rPr lang="el-GR" sz="2400" b="1" spc="-1" dirty="0">
                <a:solidFill>
                  <a:srgbClr val="FF0000"/>
                </a:solidFill>
                <a:latin typeface="Linux Biolinum G"/>
                <a:ea typeface="DejaVu Sans"/>
              </a:rPr>
              <a:t>Ερέτριας</a:t>
            </a:r>
            <a:endParaRPr lang="fr-CH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2"/>
          <p:cNvSpPr/>
          <p:nvPr/>
        </p:nvSpPr>
        <p:spPr>
          <a:xfrm>
            <a:off x="37080" y="1573740"/>
            <a:ext cx="2842920" cy="452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080">
              <a:lnSpc>
                <a:spcPct val="100000"/>
              </a:lnSpc>
              <a:buClr>
                <a:srgbClr val="000000"/>
              </a:buClr>
              <a:buSzPct val="45000"/>
            </a:pPr>
            <a:endParaRPr lang="fr-CH" sz="1800" b="0" strike="noStrike" spc="-1" dirty="0">
              <a:solidFill>
                <a:srgbClr val="000000"/>
              </a:solidFill>
              <a:latin typeface="Linux Biolinum G"/>
              <a:ea typeface="DejaVu Sans"/>
            </a:endParaRPr>
          </a:p>
          <a:p>
            <a:pPr marL="216000" indent="-21492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pc="-1" dirty="0">
                <a:solidFill>
                  <a:srgbClr val="000000"/>
                </a:solidFill>
                <a:latin typeface="Linux Biolinum G"/>
              </a:rPr>
              <a:t>Μία από τα πιο εκτεταμένες επικράτειες στην αρχαία Ελλάδα</a:t>
            </a:r>
            <a:endParaRPr lang="fr-CH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</p:txBody>
      </p:sp>
      <p:pic>
        <p:nvPicPr>
          <p:cNvPr id="423" name="Image 1_1" descr="Euboea.png"/>
          <p:cNvPicPr/>
          <p:nvPr/>
        </p:nvPicPr>
        <p:blipFill>
          <a:blip r:embed="rId3"/>
          <a:srcRect t="1130" b="6265"/>
          <a:stretch/>
        </p:blipFill>
        <p:spPr>
          <a:xfrm>
            <a:off x="2986200" y="1662480"/>
            <a:ext cx="5817240" cy="4342680"/>
          </a:xfrm>
          <a:prstGeom prst="rect">
            <a:avLst/>
          </a:prstGeom>
          <a:ln>
            <a:noFill/>
          </a:ln>
        </p:spPr>
      </p:pic>
      <p:sp>
        <p:nvSpPr>
          <p:cNvPr id="424" name="CustomShape 3"/>
          <p:cNvSpPr/>
          <p:nvPr/>
        </p:nvSpPr>
        <p:spPr>
          <a:xfrm>
            <a:off x="3965760" y="1937880"/>
            <a:ext cx="165960" cy="16596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25" name="CustomShape 4"/>
          <p:cNvSpPr/>
          <p:nvPr/>
        </p:nvSpPr>
        <p:spPr>
          <a:xfrm>
            <a:off x="5546160" y="3920760"/>
            <a:ext cx="165960" cy="165600"/>
          </a:xfrm>
          <a:prstGeom prst="ellipse">
            <a:avLst/>
          </a:prstGeom>
          <a:solidFill>
            <a:srgbClr val="007E39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26" name="CustomShape 5"/>
          <p:cNvSpPr/>
          <p:nvPr/>
        </p:nvSpPr>
        <p:spPr>
          <a:xfrm>
            <a:off x="6107760" y="4102200"/>
            <a:ext cx="165960" cy="165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27" name="CustomShape 6"/>
          <p:cNvSpPr/>
          <p:nvPr/>
        </p:nvSpPr>
        <p:spPr>
          <a:xfrm>
            <a:off x="8173080" y="5635800"/>
            <a:ext cx="165240" cy="16596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28" name="CustomShape 7"/>
          <p:cNvSpPr/>
          <p:nvPr/>
        </p:nvSpPr>
        <p:spPr>
          <a:xfrm>
            <a:off x="3881880" y="2045880"/>
            <a:ext cx="112104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Avenir Book"/>
              </a:rPr>
              <a:t>Ιστιαία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429" name="CustomShape 8"/>
          <p:cNvSpPr/>
          <p:nvPr/>
        </p:nvSpPr>
        <p:spPr>
          <a:xfrm>
            <a:off x="5475960" y="3577680"/>
            <a:ext cx="15789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Avenir Book"/>
              </a:rPr>
              <a:t>Χαλκίδα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430" name="CustomShape 9"/>
          <p:cNvSpPr/>
          <p:nvPr/>
        </p:nvSpPr>
        <p:spPr>
          <a:xfrm>
            <a:off x="6015960" y="4208400"/>
            <a:ext cx="118296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Avenir Book"/>
              </a:rPr>
              <a:t>Ερέτρια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431" name="CustomShape 10"/>
          <p:cNvSpPr/>
          <p:nvPr/>
        </p:nvSpPr>
        <p:spPr>
          <a:xfrm>
            <a:off x="6829560" y="2457000"/>
            <a:ext cx="209736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2000" b="1" strike="noStrike" spc="-1" dirty="0">
                <a:solidFill>
                  <a:srgbClr val="000000"/>
                </a:solidFill>
                <a:latin typeface="Linux Biolinum G"/>
                <a:ea typeface="Avenir Book"/>
              </a:rPr>
              <a:t>Εύβοια</a:t>
            </a:r>
            <a:endParaRPr lang="fr-CH" sz="2000" b="0" strike="noStrike" spc="-1" dirty="0">
              <a:latin typeface="Arial"/>
            </a:endParaRPr>
          </a:p>
        </p:txBody>
      </p:sp>
      <p:sp>
        <p:nvSpPr>
          <p:cNvPr id="432" name="CustomShape 11"/>
          <p:cNvSpPr/>
          <p:nvPr/>
        </p:nvSpPr>
        <p:spPr>
          <a:xfrm>
            <a:off x="4295160" y="5346720"/>
            <a:ext cx="66240" cy="66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33" name="CustomShape 12"/>
          <p:cNvSpPr/>
          <p:nvPr/>
        </p:nvSpPr>
        <p:spPr>
          <a:xfrm>
            <a:off x="3965760" y="5191560"/>
            <a:ext cx="6566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Helvetica Light"/>
                <a:ea typeface="Arial"/>
              </a:rPr>
              <a:t>Athens</a:t>
            </a:r>
            <a:endParaRPr lang="fr-CH" sz="1200" b="0" strike="noStrike" spc="-1">
              <a:latin typeface="Arial"/>
            </a:endParaRPr>
          </a:p>
        </p:txBody>
      </p:sp>
      <p:sp>
        <p:nvSpPr>
          <p:cNvPr id="434" name="CustomShape 13"/>
          <p:cNvSpPr/>
          <p:nvPr/>
        </p:nvSpPr>
        <p:spPr>
          <a:xfrm>
            <a:off x="5952600" y="3174840"/>
            <a:ext cx="1287000" cy="1045080"/>
          </a:xfrm>
          <a:custGeom>
            <a:avLst/>
            <a:gdLst/>
            <a:ahLst/>
            <a:cxnLst/>
            <a:rect l="l" t="t" r="r" b="b"/>
            <a:pathLst>
              <a:path w="1757644" h="1428868">
                <a:moveTo>
                  <a:pt x="0" y="1428868"/>
                </a:moveTo>
                <a:cubicBezTo>
                  <a:pt x="34019" y="1359881"/>
                  <a:pt x="68038" y="1290895"/>
                  <a:pt x="124736" y="1224744"/>
                </a:cubicBezTo>
                <a:cubicBezTo>
                  <a:pt x="181434" y="1158593"/>
                  <a:pt x="270261" y="1100001"/>
                  <a:pt x="340189" y="1031960"/>
                </a:cubicBezTo>
                <a:cubicBezTo>
                  <a:pt x="410117" y="963919"/>
                  <a:pt x="463036" y="888317"/>
                  <a:pt x="544303" y="816496"/>
                </a:cubicBezTo>
                <a:cubicBezTo>
                  <a:pt x="625570" y="744675"/>
                  <a:pt x="720068" y="676633"/>
                  <a:pt x="827794" y="601032"/>
                </a:cubicBezTo>
                <a:cubicBezTo>
                  <a:pt x="935520" y="525431"/>
                  <a:pt x="1082936" y="434708"/>
                  <a:pt x="1190662" y="362887"/>
                </a:cubicBezTo>
                <a:cubicBezTo>
                  <a:pt x="1298389" y="291065"/>
                  <a:pt x="1396666" y="221134"/>
                  <a:pt x="1474153" y="170103"/>
                </a:cubicBezTo>
                <a:cubicBezTo>
                  <a:pt x="1551641" y="119072"/>
                  <a:pt x="1608339" y="85051"/>
                  <a:pt x="1655587" y="56701"/>
                </a:cubicBezTo>
                <a:cubicBezTo>
                  <a:pt x="1702835" y="28351"/>
                  <a:pt x="1757644" y="0"/>
                  <a:pt x="1757644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Dot"/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35" name="CustomShape 14"/>
          <p:cNvSpPr/>
          <p:nvPr/>
        </p:nvSpPr>
        <p:spPr>
          <a:xfrm>
            <a:off x="7807320" y="5209560"/>
            <a:ext cx="338400" cy="272880"/>
          </a:xfrm>
          <a:custGeom>
            <a:avLst/>
            <a:gdLst/>
            <a:ahLst/>
            <a:cxnLst/>
            <a:rect l="l" t="t" r="r" b="b"/>
            <a:pathLst>
              <a:path w="464925" h="374227">
                <a:moveTo>
                  <a:pt x="0" y="374227"/>
                </a:moveTo>
                <a:cubicBezTo>
                  <a:pt x="31184" y="339261"/>
                  <a:pt x="62368" y="304296"/>
                  <a:pt x="102057" y="272165"/>
                </a:cubicBezTo>
                <a:cubicBezTo>
                  <a:pt x="141746" y="240034"/>
                  <a:pt x="177654" y="226804"/>
                  <a:pt x="238132" y="181443"/>
                </a:cubicBezTo>
                <a:cubicBezTo>
                  <a:pt x="298610" y="136082"/>
                  <a:pt x="464925" y="0"/>
                  <a:pt x="464925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Dot"/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36" name="CustomShape 15"/>
          <p:cNvSpPr/>
          <p:nvPr/>
        </p:nvSpPr>
        <p:spPr>
          <a:xfrm>
            <a:off x="2880000" y="4682520"/>
            <a:ext cx="2329200" cy="137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38" name="CustomShape 17"/>
          <p:cNvSpPr/>
          <p:nvPr/>
        </p:nvSpPr>
        <p:spPr>
          <a:xfrm>
            <a:off x="5534640" y="4181040"/>
            <a:ext cx="165960" cy="1656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39" name="CustomShape 18"/>
          <p:cNvSpPr/>
          <p:nvPr/>
        </p:nvSpPr>
        <p:spPr>
          <a:xfrm>
            <a:off x="5228640" y="4282920"/>
            <a:ext cx="78732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600" strike="noStrike" spc="-1" dirty="0">
                <a:solidFill>
                  <a:srgbClr val="000000"/>
                </a:solidFill>
                <a:latin typeface="Linux Biolinum G"/>
                <a:ea typeface="Avenir Book"/>
              </a:rPr>
              <a:t>Αυλίδα</a:t>
            </a:r>
            <a:endParaRPr lang="fr-CH" strike="noStrike" spc="-1" dirty="0">
              <a:latin typeface="Arial"/>
            </a:endParaRPr>
          </a:p>
        </p:txBody>
      </p:sp>
      <p:sp>
        <p:nvSpPr>
          <p:cNvPr id="440" name="CustomShape 19"/>
          <p:cNvSpPr/>
          <p:nvPr/>
        </p:nvSpPr>
        <p:spPr>
          <a:xfrm>
            <a:off x="8092800" y="5271120"/>
            <a:ext cx="1928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Avenir Book"/>
              </a:rPr>
              <a:t>Κάρυστος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D3018051-CADA-18EF-1B96-635793A15BA5}"/>
              </a:ext>
            </a:extLst>
          </p:cNvPr>
          <p:cNvSpPr/>
          <p:nvPr/>
        </p:nvSpPr>
        <p:spPr>
          <a:xfrm>
            <a:off x="252000" y="99099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DejaVu Sans"/>
              </a:rPr>
              <a:t>Τοποθεσία </a:t>
            </a:r>
            <a:r>
              <a:rPr lang="el-GR" sz="2400" b="1" spc="-1" dirty="0">
                <a:solidFill>
                  <a:srgbClr val="FF0000"/>
                </a:solidFill>
                <a:latin typeface="Linux Biolinum G"/>
                <a:ea typeface="DejaVu Sans"/>
              </a:rPr>
              <a:t>Ερέτριας</a:t>
            </a:r>
            <a:endParaRPr lang="fr-CH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375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Image 6_0"/>
          <p:cNvPicPr/>
          <p:nvPr/>
        </p:nvPicPr>
        <p:blipFill>
          <a:blip r:embed="rId2"/>
          <a:srcRect l="8160" t="8987" b="15110"/>
          <a:stretch/>
        </p:blipFill>
        <p:spPr>
          <a:xfrm>
            <a:off x="-108360" y="720000"/>
            <a:ext cx="9250200" cy="6151320"/>
          </a:xfrm>
          <a:prstGeom prst="rect">
            <a:avLst/>
          </a:prstGeom>
          <a:ln>
            <a:noFill/>
          </a:ln>
        </p:spPr>
      </p:pic>
      <p:sp>
        <p:nvSpPr>
          <p:cNvPr id="459" name="CustomShape 1"/>
          <p:cNvSpPr/>
          <p:nvPr/>
        </p:nvSpPr>
        <p:spPr>
          <a:xfrm>
            <a:off x="1265040" y="2933640"/>
            <a:ext cx="1715400" cy="2580840"/>
          </a:xfrm>
          <a:custGeom>
            <a:avLst/>
            <a:gdLst/>
            <a:ahLst/>
            <a:cxnLst/>
            <a:rect l="l" t="t" r="r" b="b"/>
            <a:pathLst>
              <a:path w="1717792" h="2581876">
                <a:moveTo>
                  <a:pt x="1634971" y="2581876"/>
                </a:moveTo>
                <a:lnTo>
                  <a:pt x="1717792" y="2111734"/>
                </a:lnTo>
                <a:lnTo>
                  <a:pt x="1078276" y="1875099"/>
                </a:lnTo>
                <a:lnTo>
                  <a:pt x="545086" y="1104108"/>
                </a:lnTo>
                <a:cubicBezTo>
                  <a:pt x="355770" y="822556"/>
                  <a:pt x="196936" y="634315"/>
                  <a:pt x="0" y="337529"/>
                </a:cubicBezTo>
                <a:lnTo>
                  <a:pt x="337571" y="55224"/>
                </a:lnTo>
                <a:lnTo>
                  <a:pt x="526179" y="0"/>
                </a:lnTo>
              </a:path>
            </a:pathLst>
          </a:custGeom>
          <a:noFill/>
          <a:ln w="12600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60" name="CustomShape 2"/>
          <p:cNvSpPr/>
          <p:nvPr/>
        </p:nvSpPr>
        <p:spPr>
          <a:xfrm>
            <a:off x="4747680" y="2682360"/>
            <a:ext cx="3551040" cy="2701800"/>
          </a:xfrm>
          <a:custGeom>
            <a:avLst/>
            <a:gdLst/>
            <a:ahLst/>
            <a:cxnLst/>
            <a:rect l="l" t="t" r="r" b="b"/>
            <a:pathLst>
              <a:path w="3552639" h="2703252">
                <a:moveTo>
                  <a:pt x="700644" y="2703252"/>
                </a:moveTo>
                <a:lnTo>
                  <a:pt x="677787" y="2422670"/>
                </a:lnTo>
                <a:lnTo>
                  <a:pt x="319700" y="2194116"/>
                </a:lnTo>
                <a:lnTo>
                  <a:pt x="502553" y="2117931"/>
                </a:lnTo>
                <a:lnTo>
                  <a:pt x="1929467" y="2266808"/>
                </a:lnTo>
                <a:lnTo>
                  <a:pt x="3552639" y="2360623"/>
                </a:lnTo>
                <a:lnTo>
                  <a:pt x="2934632" y="1530933"/>
                </a:lnTo>
                <a:lnTo>
                  <a:pt x="1694671" y="652005"/>
                </a:lnTo>
                <a:lnTo>
                  <a:pt x="0" y="0"/>
                </a:lnTo>
              </a:path>
            </a:pathLst>
          </a:custGeom>
          <a:noFill/>
          <a:ln w="12600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61" name="CustomShape 3"/>
          <p:cNvSpPr/>
          <p:nvPr/>
        </p:nvSpPr>
        <p:spPr>
          <a:xfrm>
            <a:off x="504000" y="93024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Η σημερινή πόλη</a:t>
            </a:r>
            <a:endParaRPr lang="fr-CH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Image 206"/>
          <p:cNvPicPr/>
          <p:nvPr/>
        </p:nvPicPr>
        <p:blipFill>
          <a:blip r:embed="rId3"/>
          <a:srcRect t="3393"/>
          <a:stretch/>
        </p:blipFill>
        <p:spPr>
          <a:xfrm>
            <a:off x="-72000" y="720000"/>
            <a:ext cx="9214560" cy="6136920"/>
          </a:xfrm>
          <a:prstGeom prst="rect">
            <a:avLst/>
          </a:prstGeom>
          <a:ln>
            <a:noFill/>
          </a:ln>
        </p:spPr>
      </p:pic>
      <p:sp>
        <p:nvSpPr>
          <p:cNvPr id="463" name="CustomShape 1"/>
          <p:cNvSpPr/>
          <p:nvPr/>
        </p:nvSpPr>
        <p:spPr>
          <a:xfrm>
            <a:off x="504000" y="93024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Η αρχαία πόλη</a:t>
            </a:r>
            <a:endParaRPr lang="fr-CH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age 3_1"/>
          <p:cNvPicPr/>
          <p:nvPr/>
        </p:nvPicPr>
        <p:blipFill>
          <a:blip r:embed="rId3"/>
          <a:stretch/>
        </p:blipFill>
        <p:spPr>
          <a:xfrm>
            <a:off x="4617000" y="0"/>
            <a:ext cx="4601520" cy="7037640"/>
          </a:xfrm>
          <a:prstGeom prst="rect">
            <a:avLst/>
          </a:prstGeom>
          <a:ln>
            <a:noFill/>
          </a:ln>
        </p:spPr>
      </p:pic>
      <p:sp>
        <p:nvSpPr>
          <p:cNvPr id="423" name="CustomShape 1"/>
          <p:cNvSpPr/>
          <p:nvPr/>
        </p:nvSpPr>
        <p:spPr>
          <a:xfrm>
            <a:off x="228600" y="949320"/>
            <a:ext cx="4237200" cy="2029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indent="-285120">
              <a:buClr>
                <a:srgbClr val="000000"/>
              </a:buClr>
              <a:buFont typeface="Wingdings" charset="2"/>
              <a:buChar char=""/>
            </a:pPr>
            <a:r>
              <a:rPr lang="el-GR" b="1" spc="-1" dirty="0">
                <a:solidFill>
                  <a:srgbClr val="000000"/>
                </a:solidFill>
                <a:latin typeface="Linux Biolinum G"/>
              </a:rPr>
              <a:t>Η Ελβετική Αρχαιολογική Σχολή </a:t>
            </a:r>
            <a:br>
              <a:rPr lang="el-GR" b="1" spc="-1" dirty="0">
                <a:solidFill>
                  <a:srgbClr val="000000"/>
                </a:solidFill>
                <a:latin typeface="Linux Biolinum G"/>
              </a:rPr>
            </a:br>
            <a:r>
              <a:rPr lang="el-GR" b="1" spc="-1" dirty="0">
                <a:solidFill>
                  <a:srgbClr val="000000"/>
                </a:solidFill>
                <a:latin typeface="Linux Biolinum G"/>
              </a:rPr>
              <a:t>στην Ελλάδα</a:t>
            </a:r>
            <a:endParaRPr lang="fr-CH" b="1" spc="-1" dirty="0">
              <a:solidFill>
                <a:srgbClr val="000000"/>
              </a:solidFill>
              <a:latin typeface="Linux Biolinum G"/>
            </a:endParaRP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l-GR" spc="-1" dirty="0">
                <a:solidFill>
                  <a:srgbClr val="000000"/>
                </a:solidFill>
                <a:latin typeface="Linux Biolinum G"/>
              </a:rPr>
              <a:t>Ανασκάπτει στην Ερέτρια από το 1964</a:t>
            </a:r>
            <a:endParaRPr lang="fr-CH" spc="-1" dirty="0">
              <a:solidFill>
                <a:srgbClr val="000000"/>
              </a:solidFill>
              <a:latin typeface="Linux Biolinum G"/>
            </a:endParaRPr>
          </a:p>
          <a:p>
            <a:pPr>
              <a:lnSpc>
                <a:spcPct val="100000"/>
              </a:lnSpc>
            </a:pPr>
            <a:endParaRPr lang="fr-CH" spc="-1" dirty="0">
              <a:solidFill>
                <a:srgbClr val="000000"/>
              </a:solidFill>
              <a:latin typeface="Linux Biolinum G"/>
            </a:endParaRPr>
          </a:p>
          <a:p>
            <a:pPr>
              <a:lnSpc>
                <a:spcPct val="100000"/>
              </a:lnSpc>
            </a:pPr>
            <a:r>
              <a:rPr lang="el-GR" spc="-1" dirty="0">
                <a:solidFill>
                  <a:srgbClr val="000000"/>
                </a:solidFill>
                <a:latin typeface="Linux Biolinum G"/>
              </a:rPr>
              <a:t>Σκοποί</a:t>
            </a:r>
            <a:r>
              <a:rPr lang="fr-CH" spc="-1" dirty="0">
                <a:solidFill>
                  <a:srgbClr val="000000"/>
                </a:solidFill>
                <a:latin typeface="Linux Biolinum G"/>
              </a:rPr>
              <a:t>: </a:t>
            </a: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</p:txBody>
      </p:sp>
      <p:sp>
        <p:nvSpPr>
          <p:cNvPr id="424" name="CustomShape 2"/>
          <p:cNvSpPr/>
          <p:nvPr/>
        </p:nvSpPr>
        <p:spPr>
          <a:xfrm>
            <a:off x="637920" y="2534040"/>
            <a:ext cx="3418200" cy="42150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-285120">
              <a:buClr>
                <a:srgbClr val="000000"/>
              </a:buClr>
              <a:buFont typeface="Wingdings" charset="2"/>
              <a:buChar char=""/>
            </a:pPr>
            <a:r>
              <a:rPr lang="el-GR" spc="-1" dirty="0">
                <a:solidFill>
                  <a:srgbClr val="000000"/>
                </a:solidFill>
                <a:latin typeface="Linux Biolinum G"/>
              </a:rPr>
              <a:t>Επίβλεψη ανακαλύψεων</a:t>
            </a:r>
            <a:endParaRPr lang="fr-CH" spc="-1" dirty="0">
              <a:solidFill>
                <a:srgbClr val="000000"/>
              </a:solidFill>
              <a:latin typeface="Linux Biolinum G"/>
            </a:endParaRP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el-GR" spc="-1" dirty="0">
                <a:solidFill>
                  <a:srgbClr val="000000"/>
                </a:solidFill>
                <a:latin typeface="Linux Biolinum G"/>
              </a:rPr>
              <a:t>Αποκάλυψη καταλοίπων</a:t>
            </a:r>
            <a:endParaRPr lang="fr-CH" spc="-1" dirty="0">
              <a:solidFill>
                <a:srgbClr val="000000"/>
              </a:solidFill>
              <a:latin typeface="Linux Biolinum G"/>
            </a:endParaRPr>
          </a:p>
          <a:p>
            <a:pPr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endParaRPr lang="fr-CH" spc="-1" dirty="0">
              <a:solidFill>
                <a:srgbClr val="000000"/>
              </a:solidFill>
              <a:latin typeface="Linux Biolinum G"/>
            </a:endParaRPr>
          </a:p>
          <a:p>
            <a:pPr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el-GR" spc="-1" dirty="0">
                <a:solidFill>
                  <a:srgbClr val="000000"/>
                </a:solidFill>
                <a:latin typeface="Linux Biolinum G"/>
              </a:rPr>
              <a:t>Μελέτη υλικών καταλοίπων</a:t>
            </a:r>
            <a:br>
              <a:rPr lang="el-GR" spc="-1" dirty="0">
                <a:solidFill>
                  <a:srgbClr val="000000"/>
                </a:solidFill>
                <a:latin typeface="Linux Biolinum G"/>
              </a:rPr>
            </a:br>
            <a:r>
              <a:rPr lang="el-GR" spc="-1" dirty="0">
                <a:solidFill>
                  <a:srgbClr val="000000"/>
                </a:solidFill>
                <a:latin typeface="Linux Biolinum G"/>
              </a:rPr>
              <a:t>(απομεινάρια οικοδομημάτων </a:t>
            </a:r>
            <a:br>
              <a:rPr lang="el-GR" spc="-1" dirty="0">
                <a:solidFill>
                  <a:srgbClr val="000000"/>
                </a:solidFill>
                <a:latin typeface="Linux Biolinum G"/>
              </a:rPr>
            </a:br>
            <a:r>
              <a:rPr lang="el-GR" spc="-1" dirty="0">
                <a:solidFill>
                  <a:srgbClr val="000000"/>
                </a:solidFill>
                <a:latin typeface="Linux Biolinum G"/>
              </a:rPr>
              <a:t>και αντικείμενα) </a:t>
            </a:r>
            <a:endParaRPr lang="fr-CH" spc="-1" dirty="0">
              <a:solidFill>
                <a:srgbClr val="000000"/>
              </a:solidFill>
              <a:latin typeface="Linux Biolinum G"/>
            </a:endParaRPr>
          </a:p>
          <a:p>
            <a:pPr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endParaRPr lang="fr-CH" spc="-1" dirty="0">
              <a:solidFill>
                <a:srgbClr val="000000"/>
              </a:solidFill>
              <a:latin typeface="Linux Biolinum G"/>
            </a:endParaRPr>
          </a:p>
          <a:p>
            <a:pPr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el-GR" spc="-1" dirty="0">
                <a:solidFill>
                  <a:srgbClr val="000000"/>
                </a:solidFill>
                <a:latin typeface="Linux Biolinum G"/>
              </a:rPr>
              <a:t>Διατήρηση των καταλοίπων και ανάδειξη</a:t>
            </a:r>
            <a:endParaRPr lang="fr-CH" spc="-1" dirty="0">
              <a:solidFill>
                <a:srgbClr val="000000"/>
              </a:solidFill>
              <a:latin typeface="Linux Biolinum G"/>
            </a:endParaRPr>
          </a:p>
          <a:p>
            <a:pPr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endParaRPr lang="fr-CH" spc="-1" dirty="0">
              <a:solidFill>
                <a:srgbClr val="000000"/>
              </a:solidFill>
              <a:latin typeface="Linux Biolinum G"/>
            </a:endParaRPr>
          </a:p>
          <a:p>
            <a:pPr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lang="el-GR" spc="-1" dirty="0">
                <a:solidFill>
                  <a:srgbClr val="000000"/>
                </a:solidFill>
                <a:latin typeface="Linux Biolinum G"/>
              </a:rPr>
              <a:t>Διάχυση των αποκτημένων από την έρευνα γνώσεων</a:t>
            </a:r>
            <a:r>
              <a:rPr lang="fr-FR" spc="-1" dirty="0">
                <a:solidFill>
                  <a:srgbClr val="000000"/>
                </a:solidFill>
                <a:latin typeface="Linux Biolinum G"/>
              </a:rPr>
              <a:t> </a:t>
            </a:r>
            <a:r>
              <a:rPr lang="el-GR" spc="-1" dirty="0">
                <a:solidFill>
                  <a:srgbClr val="000000"/>
                </a:solidFill>
                <a:latin typeface="Linux Biolinum G"/>
              </a:rPr>
              <a:t> </a:t>
            </a:r>
            <a:endParaRPr lang="fr-CH" spc="-1" dirty="0">
              <a:solidFill>
                <a:srgbClr val="000000"/>
              </a:solidFill>
              <a:latin typeface="Linux Biolinum G"/>
            </a:endParaRPr>
          </a:p>
          <a:p>
            <a:pPr indent="-2851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endParaRPr lang="fr-CH" spc="-1" dirty="0">
              <a:solidFill>
                <a:srgbClr val="000000"/>
              </a:solidFill>
              <a:latin typeface="Linux Biolinum G"/>
            </a:endParaRP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_0" descr="useum - ESAG">
            <a:extLst>
              <a:ext uri="{FF2B5EF4-FFF2-40B4-BE49-F238E27FC236}">
                <a16:creationId xmlns:a16="http://schemas.microsoft.com/office/drawing/2014/main" id="{B2F2810F-2814-CB60-B15B-4E8FB68BFAF2}"/>
              </a:ext>
            </a:extLst>
          </p:cNvPr>
          <p:cNvPicPr/>
          <p:nvPr/>
        </p:nvPicPr>
        <p:blipFill>
          <a:blip r:embed="rId2"/>
          <a:srcRect l="10076" t="1913" r="10855" b="2947"/>
          <a:stretch/>
        </p:blipFill>
        <p:spPr>
          <a:xfrm>
            <a:off x="-23040" y="3618360"/>
            <a:ext cx="4341960" cy="3238560"/>
          </a:xfrm>
          <a:prstGeom prst="rect">
            <a:avLst/>
          </a:prstGeom>
          <a:ln>
            <a:noFill/>
          </a:ln>
        </p:spPr>
      </p:pic>
      <p:pic>
        <p:nvPicPr>
          <p:cNvPr id="5" name="Image 2_2">
            <a:extLst>
              <a:ext uri="{FF2B5EF4-FFF2-40B4-BE49-F238E27FC236}">
                <a16:creationId xmlns:a16="http://schemas.microsoft.com/office/drawing/2014/main" id="{69AC3107-CE13-EA03-3F69-8D95D860BBFF}"/>
              </a:ext>
            </a:extLst>
          </p:cNvPr>
          <p:cNvPicPr/>
          <p:nvPr/>
        </p:nvPicPr>
        <p:blipFill>
          <a:blip r:embed="rId3"/>
          <a:srcRect l="1944" b="12645"/>
          <a:stretch/>
        </p:blipFill>
        <p:spPr>
          <a:xfrm>
            <a:off x="0" y="-36000"/>
            <a:ext cx="9158040" cy="3526560"/>
          </a:xfrm>
          <a:prstGeom prst="rect">
            <a:avLst/>
          </a:prstGeom>
          <a:ln>
            <a:noFill/>
          </a:ln>
        </p:spPr>
      </p:pic>
      <p:sp>
        <p:nvSpPr>
          <p:cNvPr id="6" name="CustomShape 1">
            <a:extLst>
              <a:ext uri="{FF2B5EF4-FFF2-40B4-BE49-F238E27FC236}">
                <a16:creationId xmlns:a16="http://schemas.microsoft.com/office/drawing/2014/main" id="{80C8B9D9-CFB8-847A-5A31-D28024E46335}"/>
              </a:ext>
            </a:extLst>
          </p:cNvPr>
          <p:cNvSpPr/>
          <p:nvPr/>
        </p:nvSpPr>
        <p:spPr>
          <a:xfrm>
            <a:off x="224279" y="156600"/>
            <a:ext cx="5235487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chemeClr val="bg1"/>
                </a:solidFill>
                <a:latin typeface="Linux Biolinum G"/>
                <a:ea typeface="Roboto"/>
              </a:rPr>
              <a:t>Αρχαιολογικό Μουσείο Ερέτριας</a:t>
            </a:r>
            <a:endParaRPr lang="fr-CH" sz="24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7" name="Image 2_3">
            <a:extLst>
              <a:ext uri="{FF2B5EF4-FFF2-40B4-BE49-F238E27FC236}">
                <a16:creationId xmlns:a16="http://schemas.microsoft.com/office/drawing/2014/main" id="{9B327453-6FFF-AF92-FC53-EC722A7B5445}"/>
              </a:ext>
            </a:extLst>
          </p:cNvPr>
          <p:cNvPicPr/>
          <p:nvPr/>
        </p:nvPicPr>
        <p:blipFill>
          <a:blip r:embed="rId4"/>
          <a:srcRect l="16306" t="22269" r="-641"/>
          <a:stretch/>
        </p:blipFill>
        <p:spPr>
          <a:xfrm>
            <a:off x="4461480" y="3618000"/>
            <a:ext cx="4776120" cy="3238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599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228600" y="949320"/>
            <a:ext cx="599760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CH"/>
          </a:p>
        </p:txBody>
      </p:sp>
      <p:pic>
        <p:nvPicPr>
          <p:cNvPr id="472" name="Picture 4_1" descr="Apollon_reconstit_light"/>
          <p:cNvPicPr/>
          <p:nvPr/>
        </p:nvPicPr>
        <p:blipFill>
          <a:blip r:embed="rId3"/>
          <a:stretch/>
        </p:blipFill>
        <p:spPr>
          <a:xfrm>
            <a:off x="3673440" y="3672000"/>
            <a:ext cx="5181480" cy="2950920"/>
          </a:xfrm>
          <a:prstGeom prst="rect">
            <a:avLst/>
          </a:prstGeom>
          <a:ln>
            <a:noFill/>
          </a:ln>
        </p:spPr>
      </p:pic>
      <p:pic>
        <p:nvPicPr>
          <p:cNvPr id="473" name="Picture 2_1" descr="rois millénaires de production céramique à Erétrie (Grèce) – ArchéOrient –  Le Blog"/>
          <p:cNvPicPr/>
          <p:nvPr/>
        </p:nvPicPr>
        <p:blipFill>
          <a:blip r:embed="rId4"/>
          <a:stretch/>
        </p:blipFill>
        <p:spPr>
          <a:xfrm>
            <a:off x="5178960" y="764640"/>
            <a:ext cx="4161240" cy="3606120"/>
          </a:xfrm>
          <a:prstGeom prst="rect">
            <a:avLst/>
          </a:prstGeom>
          <a:ln>
            <a:noFill/>
          </a:ln>
        </p:spPr>
      </p:pic>
      <p:sp>
        <p:nvSpPr>
          <p:cNvPr id="474" name="CustomShape 2"/>
          <p:cNvSpPr/>
          <p:nvPr/>
        </p:nvSpPr>
        <p:spPr>
          <a:xfrm>
            <a:off x="504000" y="930600"/>
            <a:ext cx="7486920" cy="48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el-GR" sz="2400" b="1" spc="-1" dirty="0">
                <a:solidFill>
                  <a:srgbClr val="000000"/>
                </a:solidFill>
                <a:latin typeface="Linux Biolinum G"/>
              </a:rPr>
              <a:t>9ος αι. π.Χ.: απαρχές της ιστορίας της Ερέτριας</a:t>
            </a:r>
            <a:endParaRPr lang="fr-CH" sz="2400" b="1" spc="-1" dirty="0">
              <a:solidFill>
                <a:srgbClr val="000000"/>
              </a:solidFill>
              <a:latin typeface="Linux Biolinum G"/>
            </a:endParaRPr>
          </a:p>
        </p:txBody>
      </p:sp>
      <p:sp>
        <p:nvSpPr>
          <p:cNvPr id="475" name="CustomShape 3"/>
          <p:cNvSpPr/>
          <p:nvPr/>
        </p:nvSpPr>
        <p:spPr>
          <a:xfrm>
            <a:off x="252000" y="1604520"/>
            <a:ext cx="6010920" cy="372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492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«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Γέννηση</a:t>
            </a: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» 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της ελληνικής </a:t>
            </a: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πόλης-κράτους</a:t>
            </a:r>
            <a:endParaRPr lang="fr-CH" sz="1800" b="1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Εποχή του </a:t>
            </a: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Ομήρου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και των επών</a:t>
            </a: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pc="-1" dirty="0" err="1">
                <a:solidFill>
                  <a:srgbClr val="000000"/>
                </a:solidFill>
                <a:latin typeface="Linux Biolinum G"/>
                <a:ea typeface="DejaVu Sans"/>
              </a:rPr>
              <a:t>Ευβοείς</a:t>
            </a:r>
            <a:r>
              <a:rPr lang="el-GR" spc="-1" dirty="0">
                <a:solidFill>
                  <a:srgbClr val="000000"/>
                </a:solidFill>
                <a:latin typeface="Linux Biolinum G"/>
                <a:ea typeface="DejaVu Sans"/>
              </a:rPr>
              <a:t>, δεινοί </a:t>
            </a:r>
            <a:r>
              <a:rPr lang="el-GR" b="1" spc="-1" dirty="0">
                <a:solidFill>
                  <a:srgbClr val="000000"/>
                </a:solidFill>
                <a:latin typeface="Linux Biolinum G"/>
                <a:ea typeface="DejaVu Sans"/>
              </a:rPr>
              <a:t>θαλασσοπόροι</a:t>
            </a:r>
            <a:r>
              <a:rPr lang="el-GR" spc="-1" dirty="0">
                <a:solidFill>
                  <a:srgbClr val="000000"/>
                </a:solidFill>
                <a:latin typeface="Linux Biolinum G"/>
                <a:ea typeface="DejaVu Sans"/>
              </a:rPr>
              <a:t> </a:t>
            </a: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Δημιουργία ελληνικών </a:t>
            </a: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αποικιών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στη Δύση</a:t>
            </a: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Εμπορικές και πολιτισμικές </a:t>
            </a: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επαφές</a:t>
            </a:r>
            <a:r>
              <a:rPr lang="el-GR" sz="180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με τους λαούς της Ανατολής  </a:t>
            </a:r>
            <a:endParaRPr lang="fr-CH" sz="1800" strike="noStrike" spc="-1" dirty="0">
              <a:latin typeface="Arial"/>
            </a:endParaRPr>
          </a:p>
        </p:txBody>
      </p:sp>
      <p:pic>
        <p:nvPicPr>
          <p:cNvPr id="476" name="Picture 11_0" descr="10"/>
          <p:cNvPicPr/>
          <p:nvPr/>
        </p:nvPicPr>
        <p:blipFill>
          <a:blip r:embed="rId5"/>
          <a:stretch/>
        </p:blipFill>
        <p:spPr>
          <a:xfrm>
            <a:off x="972000" y="4314240"/>
            <a:ext cx="2169360" cy="220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Image 1"/>
          <p:cNvPicPr/>
          <p:nvPr/>
        </p:nvPicPr>
        <p:blipFill>
          <a:blip r:embed="rId3"/>
          <a:stretch/>
        </p:blipFill>
        <p:spPr>
          <a:xfrm>
            <a:off x="-4446720" y="0"/>
            <a:ext cx="13588560" cy="6957360"/>
          </a:xfrm>
          <a:prstGeom prst="rect">
            <a:avLst/>
          </a:prstGeom>
          <a:ln>
            <a:noFill/>
          </a:ln>
        </p:spPr>
      </p:pic>
      <p:sp>
        <p:nvSpPr>
          <p:cNvPr id="478" name="CustomShape 1"/>
          <p:cNvSpPr/>
          <p:nvPr/>
        </p:nvSpPr>
        <p:spPr>
          <a:xfrm>
            <a:off x="5265360" y="4807800"/>
            <a:ext cx="8121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1400" b="0" strike="noStrike" spc="-1">
                <a:solidFill>
                  <a:srgbClr val="000000"/>
                </a:solidFill>
                <a:latin typeface="Calibri"/>
                <a:ea typeface="Arial"/>
              </a:rPr>
              <a:t>Kommos</a:t>
            </a:r>
            <a:endParaRPr lang="fr-CH" sz="1400" b="0" strike="noStrike" spc="-1">
              <a:latin typeface="Arial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5601960" y="4775040"/>
            <a:ext cx="68400" cy="68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80" name="CustomShape 3"/>
          <p:cNvSpPr/>
          <p:nvPr/>
        </p:nvSpPr>
        <p:spPr>
          <a:xfrm>
            <a:off x="7615440" y="4868640"/>
            <a:ext cx="755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1400" b="0" strike="noStrike" spc="-1">
                <a:solidFill>
                  <a:srgbClr val="000000"/>
                </a:solidFill>
                <a:latin typeface="Calibri"/>
                <a:ea typeface="Arial"/>
              </a:rPr>
              <a:t>Chypres</a:t>
            </a:r>
            <a:endParaRPr lang="fr-CH" sz="1400" b="0" strike="noStrike" spc="-1">
              <a:latin typeface="Arial"/>
            </a:endParaRPr>
          </a:p>
        </p:txBody>
      </p:sp>
      <p:sp>
        <p:nvSpPr>
          <p:cNvPr id="481" name="CustomShape 4"/>
          <p:cNvSpPr/>
          <p:nvPr/>
        </p:nvSpPr>
        <p:spPr>
          <a:xfrm rot="2700000">
            <a:off x="5315400" y="3274560"/>
            <a:ext cx="85680" cy="856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82" name="CustomShape 5"/>
          <p:cNvSpPr/>
          <p:nvPr/>
        </p:nvSpPr>
        <p:spPr>
          <a:xfrm>
            <a:off x="-1893760" y="3256815"/>
            <a:ext cx="5614920" cy="78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Οι πρώτες ελληνικές αποικίες</a:t>
            </a:r>
            <a:endParaRPr lang="fr-CH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504000" y="2645640"/>
            <a:ext cx="4246920" cy="156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Τ</a:t>
            </a: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ι σημαίνει «Επιγραφική»;</a:t>
            </a:r>
            <a:endParaRPr lang="fr-CH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284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Image 1_2"/>
          <p:cNvPicPr/>
          <p:nvPr/>
        </p:nvPicPr>
        <p:blipFill>
          <a:blip r:embed="rId2"/>
          <a:stretch/>
        </p:blipFill>
        <p:spPr>
          <a:xfrm>
            <a:off x="-4446720" y="0"/>
            <a:ext cx="13588560" cy="6957360"/>
          </a:xfrm>
          <a:prstGeom prst="rect">
            <a:avLst/>
          </a:prstGeom>
          <a:ln>
            <a:noFill/>
          </a:ln>
        </p:spPr>
      </p:pic>
      <p:pic>
        <p:nvPicPr>
          <p:cNvPr id="484" name="Picture 2_5" descr="rois millénaires de production céramique à Erétrie (Grèce) – ArchéOrient –  Le Blog"/>
          <p:cNvPicPr/>
          <p:nvPr/>
        </p:nvPicPr>
        <p:blipFill>
          <a:blip r:embed="rId3"/>
          <a:stretch/>
        </p:blipFill>
        <p:spPr>
          <a:xfrm>
            <a:off x="7673760" y="3276720"/>
            <a:ext cx="1468080" cy="1272240"/>
          </a:xfrm>
          <a:prstGeom prst="rect">
            <a:avLst/>
          </a:prstGeom>
          <a:ln>
            <a:noFill/>
          </a:ln>
        </p:spPr>
      </p:pic>
      <p:pic>
        <p:nvPicPr>
          <p:cNvPr id="485" name="Picture 2_6" descr="rois millénaires de production céramique à Erétrie (Grèce) – ArchéOrient –  Le Blog"/>
          <p:cNvPicPr/>
          <p:nvPr/>
        </p:nvPicPr>
        <p:blipFill>
          <a:blip r:embed="rId3"/>
          <a:stretch/>
        </p:blipFill>
        <p:spPr>
          <a:xfrm>
            <a:off x="1447920" y="2279160"/>
            <a:ext cx="1383120" cy="1198440"/>
          </a:xfrm>
          <a:prstGeom prst="rect">
            <a:avLst/>
          </a:prstGeom>
          <a:ln>
            <a:noFill/>
          </a:ln>
        </p:spPr>
      </p:pic>
      <p:pic>
        <p:nvPicPr>
          <p:cNvPr id="486" name="Picture 2_7" descr="rois millénaires de production céramique à Erétrie (Grèce) – ArchéOrient –  Le Blog"/>
          <p:cNvPicPr/>
          <p:nvPr/>
        </p:nvPicPr>
        <p:blipFill>
          <a:blip r:embed="rId3"/>
          <a:stretch/>
        </p:blipFill>
        <p:spPr>
          <a:xfrm>
            <a:off x="7357680" y="4865040"/>
            <a:ext cx="1270800" cy="1101240"/>
          </a:xfrm>
          <a:prstGeom prst="rect">
            <a:avLst/>
          </a:prstGeom>
          <a:ln>
            <a:noFill/>
          </a:ln>
        </p:spPr>
      </p:pic>
      <p:pic>
        <p:nvPicPr>
          <p:cNvPr id="487" name="Picture 2_8" descr="rois millénaires de production céramique à Erétrie (Grèce) – ArchéOrient –  Le Blog"/>
          <p:cNvPicPr/>
          <p:nvPr/>
        </p:nvPicPr>
        <p:blipFill>
          <a:blip r:embed="rId3"/>
          <a:stretch/>
        </p:blipFill>
        <p:spPr>
          <a:xfrm>
            <a:off x="4981320" y="4807440"/>
            <a:ext cx="1380240" cy="1195920"/>
          </a:xfrm>
          <a:prstGeom prst="rect">
            <a:avLst/>
          </a:prstGeom>
          <a:ln>
            <a:noFill/>
          </a:ln>
        </p:spPr>
      </p:pic>
      <p:pic>
        <p:nvPicPr>
          <p:cNvPr id="488" name="Picture 2_9" descr="rois millénaires de production céramique à Erétrie (Grèce) – ArchéOrient –  Le Blog"/>
          <p:cNvPicPr/>
          <p:nvPr/>
        </p:nvPicPr>
        <p:blipFill>
          <a:blip r:embed="rId3"/>
          <a:stretch/>
        </p:blipFill>
        <p:spPr>
          <a:xfrm>
            <a:off x="5079960" y="1523880"/>
            <a:ext cx="1380240" cy="1195920"/>
          </a:xfrm>
          <a:prstGeom prst="rect">
            <a:avLst/>
          </a:prstGeom>
          <a:ln>
            <a:noFill/>
          </a:ln>
        </p:spPr>
      </p:pic>
      <p:sp>
        <p:nvSpPr>
          <p:cNvPr id="489" name="CustomShape 1"/>
          <p:cNvSpPr/>
          <p:nvPr/>
        </p:nvSpPr>
        <p:spPr>
          <a:xfrm>
            <a:off x="5265360" y="4807800"/>
            <a:ext cx="8121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1400" b="0" strike="noStrike" spc="-1">
                <a:solidFill>
                  <a:srgbClr val="000000"/>
                </a:solidFill>
                <a:latin typeface="Calibri"/>
                <a:ea typeface="Arial"/>
              </a:rPr>
              <a:t>Kommos</a:t>
            </a:r>
            <a:endParaRPr lang="fr-CH" sz="1400" b="0" strike="noStrike" spc="-1">
              <a:latin typeface="Arial"/>
            </a:endParaRPr>
          </a:p>
        </p:txBody>
      </p:sp>
      <p:sp>
        <p:nvSpPr>
          <p:cNvPr id="490" name="CustomShape 2"/>
          <p:cNvSpPr/>
          <p:nvPr/>
        </p:nvSpPr>
        <p:spPr>
          <a:xfrm>
            <a:off x="5601960" y="4775040"/>
            <a:ext cx="68400" cy="68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91" name="CustomShape 3"/>
          <p:cNvSpPr/>
          <p:nvPr/>
        </p:nvSpPr>
        <p:spPr>
          <a:xfrm>
            <a:off x="7615440" y="4868640"/>
            <a:ext cx="755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14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Chypres</a:t>
            </a:r>
            <a:endParaRPr lang="fr-CH" sz="1400" b="0" strike="noStrike" spc="-1" dirty="0">
              <a:latin typeface="Arial"/>
            </a:endParaRPr>
          </a:p>
        </p:txBody>
      </p:sp>
      <p:sp>
        <p:nvSpPr>
          <p:cNvPr id="492" name="CustomShape 4"/>
          <p:cNvSpPr/>
          <p:nvPr/>
        </p:nvSpPr>
        <p:spPr>
          <a:xfrm rot="2700000">
            <a:off x="5315400" y="3274560"/>
            <a:ext cx="85680" cy="856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493" name="CustomShape 5"/>
          <p:cNvSpPr/>
          <p:nvPr/>
        </p:nvSpPr>
        <p:spPr>
          <a:xfrm>
            <a:off x="-1876087" y="3377985"/>
            <a:ext cx="5614920" cy="78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Οι πρώτες ελληνικές αποικίες</a:t>
            </a:r>
            <a:endParaRPr lang="fr-CH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Image 2"/>
          <p:cNvPicPr/>
          <p:nvPr/>
        </p:nvPicPr>
        <p:blipFill>
          <a:blip r:embed="rId3"/>
          <a:stretch/>
        </p:blipFill>
        <p:spPr>
          <a:xfrm rot="10800000">
            <a:off x="154440" y="910800"/>
            <a:ext cx="3655440" cy="1275480"/>
          </a:xfrm>
          <a:prstGeom prst="rect">
            <a:avLst/>
          </a:prstGeom>
          <a:ln>
            <a:noFill/>
          </a:ln>
        </p:spPr>
      </p:pic>
      <p:pic>
        <p:nvPicPr>
          <p:cNvPr id="495" name="Picture 10" descr="statuette2"/>
          <p:cNvPicPr/>
          <p:nvPr/>
        </p:nvPicPr>
        <p:blipFill>
          <a:blip r:embed="rId4"/>
          <a:stretch/>
        </p:blipFill>
        <p:spPr>
          <a:xfrm>
            <a:off x="3934080" y="1018080"/>
            <a:ext cx="1179000" cy="2697840"/>
          </a:xfrm>
          <a:prstGeom prst="rect">
            <a:avLst/>
          </a:prstGeom>
          <a:ln>
            <a:noFill/>
          </a:ln>
        </p:spPr>
      </p:pic>
      <p:pic>
        <p:nvPicPr>
          <p:cNvPr id="496" name="Picture 2" descr="C:\Users\iTheu\Desktop\Eretria_ME7007b.jpg"/>
          <p:cNvPicPr/>
          <p:nvPr/>
        </p:nvPicPr>
        <p:blipFill>
          <a:blip r:embed="rId5"/>
          <a:stretch/>
        </p:blipFill>
        <p:spPr>
          <a:xfrm>
            <a:off x="28440" y="1386360"/>
            <a:ext cx="3954960" cy="2520360"/>
          </a:xfrm>
          <a:prstGeom prst="rect">
            <a:avLst/>
          </a:prstGeom>
          <a:ln>
            <a:noFill/>
          </a:ln>
        </p:spPr>
      </p:pic>
      <p:pic>
        <p:nvPicPr>
          <p:cNvPr id="497" name="Image 4"/>
          <p:cNvPicPr/>
          <p:nvPr/>
        </p:nvPicPr>
        <p:blipFill>
          <a:blip r:embed="rId6"/>
          <a:srcRect b="5002"/>
          <a:stretch/>
        </p:blipFill>
        <p:spPr>
          <a:xfrm>
            <a:off x="5198040" y="762120"/>
            <a:ext cx="3943800" cy="5788440"/>
          </a:xfrm>
          <a:prstGeom prst="rect">
            <a:avLst/>
          </a:prstGeom>
          <a:ln>
            <a:noFill/>
          </a:ln>
        </p:spPr>
      </p:pic>
      <p:pic>
        <p:nvPicPr>
          <p:cNvPr id="498" name="Image 3"/>
          <p:cNvPicPr/>
          <p:nvPr/>
        </p:nvPicPr>
        <p:blipFill>
          <a:blip r:embed="rId7"/>
          <a:srcRect l="37591" t="8891" r="35560" b="38721"/>
          <a:stretch/>
        </p:blipFill>
        <p:spPr>
          <a:xfrm>
            <a:off x="3565800" y="4248000"/>
            <a:ext cx="1473120" cy="2302560"/>
          </a:xfrm>
          <a:prstGeom prst="rect">
            <a:avLst/>
          </a:prstGeom>
          <a:ln>
            <a:noFill/>
          </a:ln>
        </p:spPr>
      </p:pic>
      <p:sp>
        <p:nvSpPr>
          <p:cNvPr id="499" name="CustomShape 1"/>
          <p:cNvSpPr/>
          <p:nvPr/>
        </p:nvSpPr>
        <p:spPr>
          <a:xfrm>
            <a:off x="144000" y="234000"/>
            <a:ext cx="9495300" cy="67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el-GR" sz="2400" b="1" spc="-1" dirty="0">
                <a:solidFill>
                  <a:srgbClr val="000000"/>
                </a:solidFill>
                <a:latin typeface="Linux Biolinum G"/>
              </a:rPr>
              <a:t>Εμπορικές και πολιτισμικές επαφές με την Ανατολή</a:t>
            </a:r>
            <a:endParaRPr lang="fr-CH" sz="2400" b="1" spc="-1" dirty="0">
              <a:solidFill>
                <a:srgbClr val="000000"/>
              </a:solidFill>
              <a:latin typeface="Linux Biolinum G"/>
            </a:endParaRPr>
          </a:p>
        </p:txBody>
      </p:sp>
      <p:pic>
        <p:nvPicPr>
          <p:cNvPr id="500" name="Image 6_1" descr="Une image contenant pièce de monnaie&#10;&#10;Description générée automatiquement"/>
          <p:cNvPicPr/>
          <p:nvPr/>
        </p:nvPicPr>
        <p:blipFill>
          <a:blip r:embed="rId8"/>
          <a:stretch/>
        </p:blipFill>
        <p:spPr>
          <a:xfrm>
            <a:off x="144000" y="3536640"/>
            <a:ext cx="1870920" cy="1466280"/>
          </a:xfrm>
          <a:prstGeom prst="rect">
            <a:avLst/>
          </a:prstGeom>
          <a:ln>
            <a:noFill/>
          </a:ln>
        </p:spPr>
      </p:pic>
      <p:pic>
        <p:nvPicPr>
          <p:cNvPr id="501" name="Image 3_3"/>
          <p:cNvPicPr/>
          <p:nvPr/>
        </p:nvPicPr>
        <p:blipFill>
          <a:blip r:embed="rId7"/>
          <a:srcRect l="36752" t="63348" r="2862" b="6676"/>
          <a:stretch/>
        </p:blipFill>
        <p:spPr>
          <a:xfrm>
            <a:off x="155520" y="5233680"/>
            <a:ext cx="3316680" cy="131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CustomShape 1"/>
          <p:cNvSpPr/>
          <p:nvPr/>
        </p:nvSpPr>
        <p:spPr>
          <a:xfrm>
            <a:off x="228600" y="949320"/>
            <a:ext cx="599760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CH"/>
          </a:p>
        </p:txBody>
      </p:sp>
      <p:pic>
        <p:nvPicPr>
          <p:cNvPr id="503" name="Image 2_0"/>
          <p:cNvPicPr/>
          <p:nvPr/>
        </p:nvPicPr>
        <p:blipFill>
          <a:blip r:embed="rId3"/>
          <a:stretch/>
        </p:blipFill>
        <p:spPr>
          <a:xfrm>
            <a:off x="38100" y="53996"/>
            <a:ext cx="9144000" cy="1384923"/>
          </a:xfrm>
          <a:prstGeom prst="rect">
            <a:avLst/>
          </a:prstGeom>
          <a:ln>
            <a:noFill/>
          </a:ln>
        </p:spPr>
      </p:pic>
      <p:pic>
        <p:nvPicPr>
          <p:cNvPr id="504" name="Picture 4_0" descr="C:\Users\Theu\Desktop\AMA2014_FK386_B1877(4).jpg"/>
          <p:cNvPicPr/>
          <p:nvPr/>
        </p:nvPicPr>
        <p:blipFill>
          <a:blip r:embed="rId4"/>
          <a:srcRect l="10326" r="5784" b="19984"/>
          <a:stretch/>
        </p:blipFill>
        <p:spPr>
          <a:xfrm>
            <a:off x="165240" y="4383000"/>
            <a:ext cx="2409840" cy="1522440"/>
          </a:xfrm>
          <a:prstGeom prst="rect">
            <a:avLst/>
          </a:prstGeom>
          <a:ln>
            <a:noFill/>
          </a:ln>
        </p:spPr>
      </p:pic>
      <p:sp>
        <p:nvSpPr>
          <p:cNvPr id="505" name="CustomShape 2"/>
          <p:cNvSpPr/>
          <p:nvPr/>
        </p:nvSpPr>
        <p:spPr>
          <a:xfrm>
            <a:off x="342227" y="5906880"/>
            <a:ext cx="2238026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/>
            <a:r>
              <a:rPr lang="fr-CH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ΘΕΟΓ </a:t>
            </a:r>
            <a:r>
              <a:rPr lang="fr-CH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 </a:t>
            </a:r>
          </a:p>
          <a:p>
            <a:pPr algn="ctr"/>
            <a:r>
              <a:rPr lang="fr-CH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l-GR" sz="14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Θεογείτων</a:t>
            </a:r>
            <a:r>
              <a:rPr lang="fr-CH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»/«</a:t>
            </a:r>
            <a:r>
              <a:rPr lang="el-GR" sz="1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Θεόγνιτος</a:t>
            </a:r>
            <a:r>
              <a:rPr lang="fr-CH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grpSp>
        <p:nvGrpSpPr>
          <p:cNvPr id="506" name="Group 3"/>
          <p:cNvGrpSpPr/>
          <p:nvPr/>
        </p:nvGrpSpPr>
        <p:grpSpPr>
          <a:xfrm>
            <a:off x="4691330" y="1707840"/>
            <a:ext cx="2362150" cy="2060406"/>
            <a:chOff x="4691330" y="1707840"/>
            <a:chExt cx="2362150" cy="2060406"/>
          </a:xfrm>
        </p:grpSpPr>
        <p:pic>
          <p:nvPicPr>
            <p:cNvPr id="507" name="Picture 2_0" descr="C:\Users\iTheu\Desktop\Eretria_hier.jpg"/>
            <p:cNvPicPr/>
            <p:nvPr/>
          </p:nvPicPr>
          <p:blipFill>
            <a:blip r:embed="rId5"/>
            <a:stretch/>
          </p:blipFill>
          <p:spPr>
            <a:xfrm>
              <a:off x="4911840" y="1707840"/>
              <a:ext cx="2141640" cy="1675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8" name="CustomShape 4"/>
            <p:cNvSpPr/>
            <p:nvPr/>
          </p:nvSpPr>
          <p:spPr>
            <a:xfrm>
              <a:off x="4691330" y="3246480"/>
              <a:ext cx="2268740" cy="5217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CH" sz="1400" b="0" strike="noStrike" spc="-1" dirty="0">
                  <a:solidFill>
                    <a:srgbClr val="E46C0A"/>
                  </a:solidFill>
                  <a:latin typeface="Arial"/>
                  <a:ea typeface="DejaVu Sans"/>
                </a:rPr>
                <a:t>] </a:t>
              </a:r>
              <a:r>
                <a:rPr lang="fr-CH" sz="1400" b="1" strike="noStrike" spc="-1" dirty="0">
                  <a:solidFill>
                    <a:srgbClr val="E46C0A"/>
                  </a:solidFill>
                  <a:latin typeface="Arial"/>
                  <a:ea typeface="DejaVu Sans"/>
                </a:rPr>
                <a:t>h</a:t>
              </a:r>
              <a:r>
                <a:rPr lang="el-GR" sz="1400" b="1" strike="noStrike" spc="-1" dirty="0" err="1">
                  <a:solidFill>
                    <a:srgbClr val="E46C0A"/>
                  </a:solidFill>
                  <a:latin typeface="Arial"/>
                  <a:ea typeface="DejaVu Sans"/>
                </a:rPr>
                <a:t>ιερε</a:t>
              </a:r>
              <a:r>
                <a:rPr lang="el-GR" sz="1400" b="1" strike="noStrike" spc="-1" dirty="0">
                  <a:solidFill>
                    <a:srgbClr val="E46C0A"/>
                  </a:solidFill>
                  <a:latin typeface="Arial"/>
                  <a:ea typeface="DejaVu Sans"/>
                </a:rPr>
                <a:t> </a:t>
              </a:r>
              <a:r>
                <a:rPr lang="el-GR" sz="1400" b="0" strike="noStrike" spc="-1" dirty="0">
                  <a:solidFill>
                    <a:srgbClr val="E46C0A"/>
                  </a:solidFill>
                  <a:latin typeface="Arial"/>
                  <a:ea typeface="DejaVu Sans"/>
                </a:rPr>
                <a:t>[</a:t>
              </a:r>
              <a:r>
                <a:rPr lang="fr-CH" sz="1400" b="0" strike="noStrike" spc="-1" dirty="0">
                  <a:solidFill>
                    <a:srgbClr val="E46C0A"/>
                  </a:solidFill>
                  <a:latin typeface="Arial"/>
                  <a:ea typeface="DejaVu Sans"/>
                </a:rPr>
                <a:t> </a:t>
              </a:r>
              <a:endParaRPr lang="fr-CH" sz="1400" b="0" strike="noStrike" spc="-1" dirty="0">
                <a:latin typeface="Arial"/>
              </a:endParaRPr>
            </a:p>
            <a:p>
              <a:pPr algn="ctr"/>
              <a:r>
                <a:rPr lang="fr-CH" sz="14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el-GR" sz="1400" i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αφιερωμένο σε θεότητα</a:t>
              </a:r>
              <a:r>
                <a:rPr lang="fr-CH" sz="14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r>
                <a:rPr lang="el-GR" sz="14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CH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9" name="Group 5"/>
          <p:cNvGrpSpPr/>
          <p:nvPr/>
        </p:nvGrpSpPr>
        <p:grpSpPr>
          <a:xfrm>
            <a:off x="6936873" y="1681920"/>
            <a:ext cx="2139447" cy="2279160"/>
            <a:chOff x="6936873" y="1681920"/>
            <a:chExt cx="2139447" cy="2279160"/>
          </a:xfrm>
        </p:grpSpPr>
        <p:pic>
          <p:nvPicPr>
            <p:cNvPr id="510" name="Picture 3_0" descr="C:\Users\iTheu\Desktop\ME20157d.jpg"/>
            <p:cNvPicPr/>
            <p:nvPr/>
          </p:nvPicPr>
          <p:blipFill>
            <a:blip r:embed="rId6"/>
            <a:stretch/>
          </p:blipFill>
          <p:spPr>
            <a:xfrm>
              <a:off x="7241760" y="1681920"/>
              <a:ext cx="1834560" cy="2279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1" name="CustomShape 6"/>
            <p:cNvSpPr/>
            <p:nvPr/>
          </p:nvSpPr>
          <p:spPr>
            <a:xfrm>
              <a:off x="6936873" y="3314880"/>
              <a:ext cx="1450375" cy="5217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l-GR" sz="1400" b="1" strike="noStrike" spc="-1" dirty="0" err="1">
                  <a:solidFill>
                    <a:srgbClr val="E46C0A"/>
                  </a:solidFill>
                  <a:latin typeface="Arial"/>
                  <a:ea typeface="DejaVu Sans"/>
                </a:rPr>
                <a:t>λεβετος</a:t>
              </a:r>
              <a:r>
                <a:rPr lang="el-GR" sz="1400" b="1" strike="noStrike" spc="-1" dirty="0">
                  <a:solidFill>
                    <a:srgbClr val="E46C0A"/>
                  </a:solidFill>
                  <a:latin typeface="Arial"/>
                  <a:ea typeface="DejaVu Sans"/>
                </a:rPr>
                <a:t> </a:t>
              </a:r>
              <a:r>
                <a:rPr lang="el-GR" sz="1400" b="0" strike="noStrike" spc="-1" dirty="0">
                  <a:solidFill>
                    <a:srgbClr val="E46C0A"/>
                  </a:solidFill>
                  <a:latin typeface="Arial"/>
                  <a:ea typeface="DejaVu Sans"/>
                </a:rPr>
                <a:t>[</a:t>
              </a:r>
              <a:r>
                <a:rPr lang="fr-CH" sz="1400" b="0" strike="noStrike" spc="-1" dirty="0">
                  <a:solidFill>
                    <a:srgbClr val="E46C0A"/>
                  </a:solidFill>
                  <a:latin typeface="Arial"/>
                  <a:ea typeface="DejaVu Sans"/>
                </a:rPr>
                <a:t> </a:t>
              </a:r>
              <a:endParaRPr lang="fr-CH" sz="14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l-GR" sz="14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«ανήκει στον...»</a:t>
              </a:r>
              <a:endParaRPr lang="fr-CH" sz="1400" b="0" strike="noStrike" spc="-1" dirty="0">
                <a:latin typeface="Arial"/>
              </a:endParaRPr>
            </a:p>
          </p:txBody>
        </p:sp>
      </p:grpSp>
      <p:pic>
        <p:nvPicPr>
          <p:cNvPr id="512" name="Picture 3_1" descr="C:\Users\iTheu\Desktop\Eretria_abcd.jpg"/>
          <p:cNvPicPr/>
          <p:nvPr/>
        </p:nvPicPr>
        <p:blipFill>
          <a:blip r:embed="rId7"/>
          <a:stretch/>
        </p:blipFill>
        <p:spPr>
          <a:xfrm>
            <a:off x="2784600" y="4407480"/>
            <a:ext cx="1461960" cy="1622160"/>
          </a:xfrm>
          <a:prstGeom prst="rect">
            <a:avLst/>
          </a:prstGeom>
          <a:ln>
            <a:noFill/>
          </a:ln>
        </p:spPr>
      </p:pic>
      <p:sp>
        <p:nvSpPr>
          <p:cNvPr id="513" name="CustomShape 7"/>
          <p:cNvSpPr/>
          <p:nvPr/>
        </p:nvSpPr>
        <p:spPr>
          <a:xfrm>
            <a:off x="3065760" y="5989320"/>
            <a:ext cx="899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1400" b="0" strike="noStrike" spc="-1">
                <a:solidFill>
                  <a:srgbClr val="E46C0A"/>
                </a:solidFill>
                <a:latin typeface="Arial"/>
                <a:ea typeface="DejaVu Sans"/>
              </a:rPr>
              <a:t>]</a:t>
            </a:r>
            <a:r>
              <a:rPr lang="fr-CH" sz="1400" b="1" strike="noStrike" spc="-1">
                <a:solidFill>
                  <a:srgbClr val="E46C0A"/>
                </a:solidFill>
                <a:latin typeface="Arial"/>
                <a:ea typeface="DejaVu Sans"/>
              </a:rPr>
              <a:t> </a:t>
            </a:r>
            <a:r>
              <a:rPr lang="el-GR" sz="1400" b="1" strike="noStrike" spc="-1">
                <a:solidFill>
                  <a:srgbClr val="E46C0A"/>
                </a:solidFill>
                <a:latin typeface="Arial"/>
                <a:ea typeface="DejaVu Sans"/>
              </a:rPr>
              <a:t>ΠΟ </a:t>
            </a:r>
            <a:r>
              <a:rPr lang="fr-CH" sz="1400" b="1" strike="noStrike" spc="-1">
                <a:solidFill>
                  <a:srgbClr val="E46C0A"/>
                </a:solidFill>
                <a:latin typeface="Arial"/>
                <a:ea typeface="DejaVu Sans"/>
              </a:rPr>
              <a:t>   </a:t>
            </a:r>
            <a:r>
              <a:rPr lang="el-GR" sz="1400" b="0" strike="noStrike" spc="-1">
                <a:solidFill>
                  <a:srgbClr val="E46C0A"/>
                </a:solidFill>
                <a:latin typeface="Arial"/>
                <a:ea typeface="DejaVu Sans"/>
              </a:rPr>
              <a:t>[</a:t>
            </a:r>
            <a:r>
              <a:rPr lang="fr-CH" sz="1400" b="1" strike="noStrike" spc="-1">
                <a:solidFill>
                  <a:srgbClr val="E46C0A"/>
                </a:solidFill>
                <a:latin typeface="Arial"/>
                <a:ea typeface="DejaVu Sans"/>
              </a:rPr>
              <a:t>  </a:t>
            </a:r>
            <a:endParaRPr lang="fr-CH" sz="1400" b="0" strike="noStrike" spc="-1">
              <a:latin typeface="Arial"/>
            </a:endParaRPr>
          </a:p>
        </p:txBody>
      </p:sp>
      <p:grpSp>
        <p:nvGrpSpPr>
          <p:cNvPr id="514" name="Group 8"/>
          <p:cNvGrpSpPr/>
          <p:nvPr/>
        </p:nvGrpSpPr>
        <p:grpSpPr>
          <a:xfrm>
            <a:off x="3537720" y="6076080"/>
            <a:ext cx="144360" cy="144360"/>
            <a:chOff x="3537720" y="6076080"/>
            <a:chExt cx="144360" cy="144360"/>
          </a:xfrm>
        </p:grpSpPr>
        <p:sp>
          <p:nvSpPr>
            <p:cNvPr id="515" name="CustomShape 9"/>
            <p:cNvSpPr/>
            <p:nvPr/>
          </p:nvSpPr>
          <p:spPr>
            <a:xfrm>
              <a:off x="3537720" y="6076080"/>
              <a:ext cx="142920" cy="142920"/>
            </a:xfrm>
            <a:prstGeom prst="rect">
              <a:avLst/>
            </a:prstGeom>
            <a:noFill/>
            <a:ln w="12600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CH"/>
            </a:p>
          </p:txBody>
        </p:sp>
        <p:sp>
          <p:nvSpPr>
            <p:cNvPr id="516" name="Line 10"/>
            <p:cNvSpPr/>
            <p:nvPr/>
          </p:nvSpPr>
          <p:spPr>
            <a:xfrm>
              <a:off x="3609000" y="6076080"/>
              <a:ext cx="0" cy="14436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CH"/>
            </a:p>
          </p:txBody>
        </p:sp>
        <p:sp>
          <p:nvSpPr>
            <p:cNvPr id="517" name="Line 11"/>
            <p:cNvSpPr/>
            <p:nvPr/>
          </p:nvSpPr>
          <p:spPr>
            <a:xfrm flipH="1">
              <a:off x="3537720" y="6149160"/>
              <a:ext cx="144360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CH"/>
            </a:p>
          </p:txBody>
        </p:sp>
      </p:grpSp>
      <p:sp>
        <p:nvSpPr>
          <p:cNvPr id="518" name="CustomShape 12"/>
          <p:cNvSpPr/>
          <p:nvPr/>
        </p:nvSpPr>
        <p:spPr>
          <a:xfrm>
            <a:off x="2543396" y="6220800"/>
            <a:ext cx="1865168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/>
            <a:r>
              <a:rPr lang="el-GR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Τμήμα αλφαβητάριου</a:t>
            </a:r>
            <a:endParaRPr lang="fr-CH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fr-CH" sz="1400" b="0" strike="noStrike" spc="-1" dirty="0">
              <a:latin typeface="Arial"/>
            </a:endParaRPr>
          </a:p>
        </p:txBody>
      </p:sp>
      <p:pic>
        <p:nvPicPr>
          <p:cNvPr id="519" name="Image 4_0" descr="Une image contenant matériau de construction&#10;&#10;Description générée automatiquement"/>
          <p:cNvPicPr/>
          <p:nvPr/>
        </p:nvPicPr>
        <p:blipFill>
          <a:blip r:embed="rId8"/>
          <a:stretch/>
        </p:blipFill>
        <p:spPr>
          <a:xfrm>
            <a:off x="4823640" y="4304880"/>
            <a:ext cx="1912320" cy="2044800"/>
          </a:xfrm>
          <a:prstGeom prst="rect">
            <a:avLst/>
          </a:prstGeom>
          <a:ln>
            <a:noFill/>
          </a:ln>
        </p:spPr>
      </p:pic>
      <p:sp>
        <p:nvSpPr>
          <p:cNvPr id="520" name="CustomShape 13"/>
          <p:cNvSpPr/>
          <p:nvPr/>
        </p:nvSpPr>
        <p:spPr>
          <a:xfrm>
            <a:off x="6571800" y="4749840"/>
            <a:ext cx="2355120" cy="13835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1400" b="1" strike="noStrike" spc="-1" dirty="0" err="1">
                <a:solidFill>
                  <a:srgbClr val="E46C0A"/>
                </a:solidFill>
                <a:latin typeface="Arial"/>
                <a:ea typeface="DejaVu Sans"/>
              </a:rPr>
              <a:t>Πλειστίπ</a:t>
            </a:r>
            <a:r>
              <a:rPr lang="el-GR" sz="1400" b="0" strike="noStrike" spc="-1" dirty="0">
                <a:solidFill>
                  <a:srgbClr val="E46C0A"/>
                </a:solidFill>
                <a:latin typeface="Arial"/>
                <a:ea typeface="DejaVu Sans"/>
              </a:rPr>
              <a:t> [ </a:t>
            </a:r>
            <a:r>
              <a:rPr lang="el-GR" sz="1400" b="1" strike="noStrike" spc="-1" dirty="0" err="1">
                <a:solidFill>
                  <a:srgbClr val="E46C0A"/>
                </a:solidFill>
                <a:latin typeface="Arial"/>
                <a:ea typeface="DejaVu Sans"/>
              </a:rPr>
              <a:t>μ’ανέθεκε</a:t>
            </a:r>
            <a:r>
              <a:rPr lang="el-GR" sz="1400" b="1" strike="noStrike" spc="-1" dirty="0">
                <a:solidFill>
                  <a:srgbClr val="E46C0A"/>
                </a:solidFill>
                <a:latin typeface="Arial"/>
                <a:ea typeface="DejaVu Sans"/>
              </a:rPr>
              <a:t> </a:t>
            </a:r>
            <a:r>
              <a:rPr lang="el-GR" sz="1400" b="0" strike="noStrike" spc="-1" dirty="0">
                <a:solidFill>
                  <a:srgbClr val="E46C0A"/>
                </a:solidFill>
                <a:latin typeface="Arial"/>
                <a:ea typeface="DejaVu Sans"/>
              </a:rPr>
              <a:t>...</a:t>
            </a:r>
            <a:endParaRPr lang="fr-CH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l-GR" sz="1400" b="1" strike="noStrike" spc="-1" dirty="0">
                <a:solidFill>
                  <a:srgbClr val="E46C0A"/>
                </a:solidFill>
                <a:latin typeface="Arial"/>
                <a:ea typeface="DejaVu Sans"/>
              </a:rPr>
              <a:t>.</a:t>
            </a:r>
            <a:r>
              <a:rPr lang="el-GR" sz="1400" b="0" strike="noStrike" spc="-1" dirty="0">
                <a:solidFill>
                  <a:srgbClr val="E46C0A"/>
                </a:solidFill>
                <a:latin typeface="Arial"/>
                <a:ea typeface="DejaVu Sans"/>
              </a:rPr>
              <a:t>..]</a:t>
            </a:r>
            <a:r>
              <a:rPr lang="el-GR" sz="1400" b="1" strike="noStrike" spc="-1" dirty="0" err="1">
                <a:solidFill>
                  <a:srgbClr val="E46C0A"/>
                </a:solidFill>
                <a:latin typeface="Arial"/>
                <a:ea typeface="DejaVu Sans"/>
              </a:rPr>
              <a:t>σχ</a:t>
            </a:r>
            <a:r>
              <a:rPr lang="fr-CH" sz="1400" b="1" strike="noStrike" spc="-1" dirty="0">
                <a:solidFill>
                  <a:srgbClr val="E46C0A"/>
                </a:solidFill>
                <a:latin typeface="Arial"/>
                <a:ea typeface="DejaVu Sans"/>
              </a:rPr>
              <a:t>ō</a:t>
            </a:r>
            <a:r>
              <a:rPr lang="el-GR" sz="1400" b="1" strike="noStrike" spc="-1" dirty="0">
                <a:solidFill>
                  <a:srgbClr val="E46C0A"/>
                </a:solidFill>
                <a:latin typeface="Arial"/>
                <a:ea typeface="DejaVu Sans"/>
              </a:rPr>
              <a:t>ι⋮</a:t>
            </a:r>
            <a:r>
              <a:rPr lang="fr-CH" sz="1400" b="1" strike="noStrike" spc="-1" dirty="0">
                <a:solidFill>
                  <a:srgbClr val="E46C0A"/>
                </a:solidFill>
                <a:latin typeface="Arial"/>
                <a:ea typeface="DejaVu Sans"/>
              </a:rPr>
              <a:t>h</a:t>
            </a:r>
            <a:r>
              <a:rPr lang="el-GR" sz="1400" b="1" strike="noStrike" spc="-1" dirty="0">
                <a:solidFill>
                  <a:srgbClr val="E46C0A"/>
                </a:solidFill>
                <a:latin typeface="Arial"/>
                <a:ea typeface="DejaVu Sans"/>
              </a:rPr>
              <a:t>ό</a:t>
            </a:r>
            <a:r>
              <a:rPr lang="el-GR" sz="1400" b="0" strike="noStrike" spc="-1" dirty="0">
                <a:solidFill>
                  <a:srgbClr val="E46C0A"/>
                </a:solidFill>
                <a:latin typeface="Arial"/>
                <a:ea typeface="DejaVu Sans"/>
              </a:rPr>
              <a:t>(ς)</a:t>
            </a:r>
            <a:r>
              <a:rPr lang="el-GR" sz="1400" b="1" strike="noStrike" spc="-1" dirty="0">
                <a:solidFill>
                  <a:srgbClr val="E46C0A"/>
                </a:solidFill>
                <a:latin typeface="Arial"/>
                <a:ea typeface="DejaVu Sans"/>
              </a:rPr>
              <a:t> δ’</a:t>
            </a:r>
            <a:endParaRPr lang="fr-CH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l-GR" sz="1400" b="1" strike="noStrike" spc="-1" dirty="0">
                <a:solidFill>
                  <a:srgbClr val="E46C0A"/>
                </a:solidFill>
                <a:latin typeface="Arial"/>
                <a:ea typeface="DejaVu Sans"/>
              </a:rPr>
              <a:t>ἂ</a:t>
            </a:r>
            <a:r>
              <a:rPr lang="el-GR" sz="1400" b="0" strike="noStrike" spc="-1" dirty="0">
                <a:solidFill>
                  <a:srgbClr val="E46C0A"/>
                </a:solidFill>
                <a:latin typeface="Arial"/>
                <a:ea typeface="DejaVu Sans"/>
              </a:rPr>
              <a:t>(ν)</a:t>
            </a:r>
            <a:r>
              <a:rPr lang="el-GR" sz="1400" b="1" strike="noStrike" spc="-1" dirty="0">
                <a:solidFill>
                  <a:srgbClr val="E46C0A"/>
                </a:solidFill>
                <a:latin typeface="Arial"/>
                <a:ea typeface="DejaVu Sans"/>
              </a:rPr>
              <a:t> με </a:t>
            </a:r>
            <a:r>
              <a:rPr lang="el-GR" sz="1400" b="1" strike="noStrike" spc="-1" dirty="0" err="1">
                <a:solidFill>
                  <a:srgbClr val="E46C0A"/>
                </a:solidFill>
                <a:latin typeface="Arial"/>
                <a:ea typeface="DejaVu Sans"/>
              </a:rPr>
              <a:t>κλέ</a:t>
            </a:r>
            <a:r>
              <a:rPr lang="el-GR" sz="1400" b="0" strike="noStrike" spc="-1" dirty="0">
                <a:solidFill>
                  <a:srgbClr val="E46C0A"/>
                </a:solidFill>
                <a:latin typeface="Arial"/>
                <a:ea typeface="DejaVu Sans"/>
              </a:rPr>
              <a:t>[</a:t>
            </a:r>
            <a:r>
              <a:rPr lang="el-GR" sz="1400" b="1" strike="noStrike" spc="-1" dirty="0" err="1">
                <a:solidFill>
                  <a:srgbClr val="E46C0A"/>
                </a:solidFill>
                <a:latin typeface="Arial"/>
                <a:ea typeface="DejaVu Sans"/>
              </a:rPr>
              <a:t>φσει</a:t>
            </a:r>
            <a:r>
              <a:rPr lang="el-GR" sz="1400" b="1" strike="noStrike" spc="-1" dirty="0">
                <a:solidFill>
                  <a:srgbClr val="E46C0A"/>
                </a:solidFill>
                <a:latin typeface="Arial"/>
                <a:ea typeface="DejaVu Sans"/>
              </a:rPr>
              <a:t> </a:t>
            </a:r>
            <a:r>
              <a:rPr lang="el-GR" sz="1400" b="0" strike="noStrike" spc="-1" dirty="0">
                <a:solidFill>
                  <a:srgbClr val="E46C0A"/>
                </a:solidFill>
                <a:latin typeface="Arial"/>
                <a:ea typeface="DejaVu Sans"/>
              </a:rPr>
              <a:t>...</a:t>
            </a:r>
            <a:endParaRPr lang="fr-CH" sz="1400" b="0" strike="noStrike" spc="-1" dirty="0">
              <a:latin typeface="Arial"/>
            </a:endParaRPr>
          </a:p>
          <a:p>
            <a:pPr algn="ctr" eaLnBrk="1" hangingPunct="1"/>
            <a:r>
              <a:rPr lang="fr-CH" sz="14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el-GR" sz="14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Ο </a:t>
            </a:r>
            <a:r>
              <a:rPr lang="el-GR" sz="1400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Πλείστιππος</a:t>
            </a:r>
            <a:r>
              <a:rPr lang="el-GR" sz="14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με έχει αφιερώσει στον... τοξότη (;), όποιος με κλέβει...»</a:t>
            </a:r>
            <a:endParaRPr lang="fr-CH" sz="1400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21" name="Image 53_0" descr="Une image contenant texte, pierre&#10;&#10;Description générée automatiquement"/>
          <p:cNvPicPr/>
          <p:nvPr/>
        </p:nvPicPr>
        <p:blipFill>
          <a:blip r:embed="rId9"/>
          <a:stretch/>
        </p:blipFill>
        <p:spPr>
          <a:xfrm>
            <a:off x="180360" y="1708560"/>
            <a:ext cx="4543200" cy="225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Image 1_3"/>
          <p:cNvPicPr/>
          <p:nvPr/>
        </p:nvPicPr>
        <p:blipFill>
          <a:blip r:embed="rId2"/>
          <a:stretch/>
        </p:blipFill>
        <p:spPr>
          <a:xfrm>
            <a:off x="-4446720" y="0"/>
            <a:ext cx="13588560" cy="695736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5265360" y="4807800"/>
            <a:ext cx="8121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1400" b="0" strike="noStrike" spc="-1">
                <a:solidFill>
                  <a:srgbClr val="000000"/>
                </a:solidFill>
                <a:latin typeface="Calibri"/>
                <a:ea typeface="Arial"/>
              </a:rPr>
              <a:t>Kommos</a:t>
            </a:r>
            <a:endParaRPr lang="fr-CH" sz="1400" b="0" strike="noStrike" spc="-1">
              <a:latin typeface="Arial"/>
            </a:endParaRPr>
          </a:p>
        </p:txBody>
      </p:sp>
      <p:sp>
        <p:nvSpPr>
          <p:cNvPr id="533" name="CustomShape 2"/>
          <p:cNvSpPr/>
          <p:nvPr/>
        </p:nvSpPr>
        <p:spPr>
          <a:xfrm>
            <a:off x="5601960" y="4775040"/>
            <a:ext cx="68400" cy="68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534" name="CustomShape 3"/>
          <p:cNvSpPr/>
          <p:nvPr/>
        </p:nvSpPr>
        <p:spPr>
          <a:xfrm>
            <a:off x="7615440" y="4868640"/>
            <a:ext cx="755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14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Chypres</a:t>
            </a:r>
            <a:endParaRPr lang="fr-CH" sz="1400" b="0" strike="noStrike" spc="-1" dirty="0">
              <a:latin typeface="Arial"/>
            </a:endParaRPr>
          </a:p>
        </p:txBody>
      </p:sp>
      <p:sp>
        <p:nvSpPr>
          <p:cNvPr id="535" name="CustomShape 4"/>
          <p:cNvSpPr/>
          <p:nvPr/>
        </p:nvSpPr>
        <p:spPr>
          <a:xfrm rot="2700000">
            <a:off x="5315400" y="3274560"/>
            <a:ext cx="85680" cy="856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536" name="CustomShape 5"/>
          <p:cNvSpPr/>
          <p:nvPr/>
        </p:nvSpPr>
        <p:spPr>
          <a:xfrm>
            <a:off x="-1304629" y="3042193"/>
            <a:ext cx="3222329" cy="8729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Πού συνέβη αυτή </a:t>
            </a:r>
            <a:br>
              <a:rPr lang="fr-CH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</a:b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η προσαρμογή; </a:t>
            </a:r>
            <a:endParaRPr lang="fr-CH" sz="2400" b="0" strike="noStrike" spc="-1" dirty="0">
              <a:latin typeface="Arial"/>
            </a:endParaRPr>
          </a:p>
        </p:txBody>
      </p:sp>
      <p:sp>
        <p:nvSpPr>
          <p:cNvPr id="12" name="CustomShape 3"/>
          <p:cNvSpPr/>
          <p:nvPr/>
        </p:nvSpPr>
        <p:spPr>
          <a:xfrm>
            <a:off x="6505968" y="4289520"/>
            <a:ext cx="722803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1400" spc="-1" dirty="0">
                <a:solidFill>
                  <a:srgbClr val="000000"/>
                </a:solidFill>
                <a:latin typeface="Calibri"/>
              </a:rPr>
              <a:t>Rhodes</a:t>
            </a:r>
            <a:endParaRPr lang="fr-CH" sz="1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Image 1_3"/>
          <p:cNvPicPr/>
          <p:nvPr/>
        </p:nvPicPr>
        <p:blipFill>
          <a:blip r:embed="rId2"/>
          <a:stretch/>
        </p:blipFill>
        <p:spPr>
          <a:xfrm>
            <a:off x="-4446720" y="0"/>
            <a:ext cx="13588560" cy="695736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5265360" y="4807800"/>
            <a:ext cx="8121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1400" b="0" strike="noStrike" spc="-1">
                <a:solidFill>
                  <a:srgbClr val="000000"/>
                </a:solidFill>
                <a:latin typeface="Calibri"/>
                <a:ea typeface="Arial"/>
              </a:rPr>
              <a:t>Kommos</a:t>
            </a:r>
            <a:endParaRPr lang="fr-CH" sz="1400" b="0" strike="noStrike" spc="-1">
              <a:latin typeface="Arial"/>
            </a:endParaRPr>
          </a:p>
        </p:txBody>
      </p:sp>
      <p:sp>
        <p:nvSpPr>
          <p:cNvPr id="533" name="CustomShape 2"/>
          <p:cNvSpPr/>
          <p:nvPr/>
        </p:nvSpPr>
        <p:spPr>
          <a:xfrm>
            <a:off x="5601960" y="4775040"/>
            <a:ext cx="68400" cy="68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534" name="CustomShape 3"/>
          <p:cNvSpPr/>
          <p:nvPr/>
        </p:nvSpPr>
        <p:spPr>
          <a:xfrm>
            <a:off x="7615440" y="4868640"/>
            <a:ext cx="755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1400" b="0" strike="noStrike" spc="-1">
                <a:solidFill>
                  <a:srgbClr val="000000"/>
                </a:solidFill>
                <a:latin typeface="Calibri"/>
                <a:ea typeface="Arial"/>
              </a:rPr>
              <a:t>Chypres</a:t>
            </a:r>
            <a:endParaRPr lang="fr-CH" sz="1400" b="0" strike="noStrike" spc="-1">
              <a:latin typeface="Arial"/>
            </a:endParaRPr>
          </a:p>
        </p:txBody>
      </p:sp>
      <p:sp>
        <p:nvSpPr>
          <p:cNvPr id="535" name="CustomShape 4"/>
          <p:cNvSpPr/>
          <p:nvPr/>
        </p:nvSpPr>
        <p:spPr>
          <a:xfrm rot="2700000">
            <a:off x="5315400" y="3274560"/>
            <a:ext cx="85680" cy="856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536" name="CustomShape 5"/>
          <p:cNvSpPr/>
          <p:nvPr/>
        </p:nvSpPr>
        <p:spPr>
          <a:xfrm>
            <a:off x="-3941300" y="2864775"/>
            <a:ext cx="7558920" cy="78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Αλλά επίσης... Στις αποικίες και </a:t>
            </a:r>
            <a:b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</a:b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τους εμπορικούς σταθμούς των </a:t>
            </a:r>
            <a:r>
              <a:rPr lang="el-GR" sz="2400" b="1" strike="noStrike" spc="-1" dirty="0" err="1">
                <a:solidFill>
                  <a:srgbClr val="000000"/>
                </a:solidFill>
                <a:latin typeface="Linux Biolinum G"/>
                <a:ea typeface="DejaVu Sans"/>
              </a:rPr>
              <a:t>Ευβοέων</a:t>
            </a: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</a:t>
            </a:r>
            <a:endParaRPr lang="fr-CH" sz="2400" b="0" strike="noStrike" spc="-1" dirty="0">
              <a:latin typeface="Arial"/>
            </a:endParaRPr>
          </a:p>
        </p:txBody>
      </p:sp>
      <p:sp>
        <p:nvSpPr>
          <p:cNvPr id="537" name="CustomShape 6"/>
          <p:cNvSpPr/>
          <p:nvPr/>
        </p:nvSpPr>
        <p:spPr>
          <a:xfrm>
            <a:off x="1427760" y="2239200"/>
            <a:ext cx="1100520" cy="327240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539" name="CustomShape 8"/>
          <p:cNvSpPr/>
          <p:nvPr/>
        </p:nvSpPr>
        <p:spPr>
          <a:xfrm>
            <a:off x="5143680" y="3143520"/>
            <a:ext cx="1016640" cy="327240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CH"/>
          </a:p>
        </p:txBody>
      </p:sp>
      <p:sp>
        <p:nvSpPr>
          <p:cNvPr id="12" name="CustomShape 3"/>
          <p:cNvSpPr/>
          <p:nvPr/>
        </p:nvSpPr>
        <p:spPr>
          <a:xfrm>
            <a:off x="6505968" y="4289520"/>
            <a:ext cx="722803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1400" spc="-1" dirty="0">
                <a:solidFill>
                  <a:srgbClr val="000000"/>
                </a:solidFill>
                <a:latin typeface="Calibri"/>
              </a:rPr>
              <a:t>Rhodes</a:t>
            </a:r>
            <a:endParaRPr lang="fr-CH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660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Picture 3_2" descr="\\nas.unil.ch\ESAG\archives\Doc\Conference_colloque\Pully2014\illustrations\Eretria_Athenaion_graffito.jpg"/>
          <p:cNvPicPr/>
          <p:nvPr/>
        </p:nvPicPr>
        <p:blipFill>
          <a:blip r:embed="rId3"/>
          <a:stretch/>
        </p:blipFill>
        <p:spPr>
          <a:xfrm>
            <a:off x="1337760" y="3049560"/>
            <a:ext cx="2261160" cy="2859840"/>
          </a:xfrm>
          <a:prstGeom prst="rect">
            <a:avLst/>
          </a:prstGeom>
          <a:ln>
            <a:noFill/>
          </a:ln>
        </p:spPr>
      </p:pic>
      <p:sp>
        <p:nvSpPr>
          <p:cNvPr id="523" name="CustomShape 1"/>
          <p:cNvSpPr/>
          <p:nvPr/>
        </p:nvSpPr>
        <p:spPr>
          <a:xfrm>
            <a:off x="439740" y="948600"/>
            <a:ext cx="5614920" cy="78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Πρώτες επιγραφές</a:t>
            </a:r>
            <a:endParaRPr lang="fr-CH" sz="2400" b="0" strike="noStrike" spc="-1" dirty="0">
              <a:latin typeface="Arial"/>
            </a:endParaRPr>
          </a:p>
        </p:txBody>
      </p:sp>
      <p:sp>
        <p:nvSpPr>
          <p:cNvPr id="524" name="CustomShape 2"/>
          <p:cNvSpPr/>
          <p:nvPr/>
        </p:nvSpPr>
        <p:spPr>
          <a:xfrm>
            <a:off x="252000" y="1604880"/>
            <a:ext cx="8602920" cy="372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492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000" spc="-1" dirty="0">
                <a:solidFill>
                  <a:srgbClr val="000000"/>
                </a:solidFill>
                <a:latin typeface="Linux Biolinum G"/>
                <a:ea typeface="DejaVu Sans"/>
              </a:rPr>
              <a:t>Π</a:t>
            </a:r>
            <a: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ρώιμες επιγραφές που εντοπίστηκαν στην Ερέτρια, </a:t>
            </a:r>
            <a:b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</a:br>
            <a: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στα ιερά του Απόλλωνα και της Αθηνάς </a:t>
            </a:r>
            <a:endParaRPr lang="fr-CH" sz="2000" b="0" strike="noStrike" spc="-1" dirty="0">
              <a:latin typeface="Arial"/>
            </a:endParaRPr>
          </a:p>
        </p:txBody>
      </p:sp>
      <p:pic>
        <p:nvPicPr>
          <p:cNvPr id="525" name="Image 6_3"/>
          <p:cNvPicPr/>
          <p:nvPr/>
        </p:nvPicPr>
        <p:blipFill>
          <a:blip r:embed="rId4"/>
          <a:stretch/>
        </p:blipFill>
        <p:spPr>
          <a:xfrm>
            <a:off x="6717600" y="3871800"/>
            <a:ext cx="1633320" cy="686880"/>
          </a:xfrm>
          <a:prstGeom prst="rect">
            <a:avLst/>
          </a:prstGeom>
          <a:ln>
            <a:noFill/>
          </a:ln>
        </p:spPr>
      </p:pic>
      <p:pic>
        <p:nvPicPr>
          <p:cNvPr id="526" name="Image 4_3"/>
          <p:cNvPicPr/>
          <p:nvPr/>
        </p:nvPicPr>
        <p:blipFill>
          <a:blip r:embed="rId5"/>
          <a:stretch/>
        </p:blipFill>
        <p:spPr>
          <a:xfrm>
            <a:off x="3816000" y="2336040"/>
            <a:ext cx="4477320" cy="428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2_4" descr="\\nas.unil.ch\ESAG\archives\Doc\Conference_colloque\Pully2014\illustrations\AMA12_V4774_227-2a.JPG"/>
          <p:cNvPicPr/>
          <p:nvPr/>
        </p:nvPicPr>
        <p:blipFill>
          <a:blip r:embed="rId3"/>
          <a:stretch/>
        </p:blipFill>
        <p:spPr>
          <a:xfrm>
            <a:off x="756000" y="3108240"/>
            <a:ext cx="3255120" cy="3226680"/>
          </a:xfrm>
          <a:prstGeom prst="rect">
            <a:avLst/>
          </a:prstGeom>
          <a:ln>
            <a:noFill/>
          </a:ln>
        </p:spPr>
      </p:pic>
      <p:pic>
        <p:nvPicPr>
          <p:cNvPr id="528" name="Picture 4_3" descr="\\nas.unil.ch\ESAG\archives\Doc\Conference_colloque\Pully2014\illustrations\Amarynthos_B1877_rouelle_0037.JPG"/>
          <p:cNvPicPr/>
          <p:nvPr/>
        </p:nvPicPr>
        <p:blipFill>
          <a:blip r:embed="rId4"/>
          <a:stretch/>
        </p:blipFill>
        <p:spPr>
          <a:xfrm>
            <a:off x="4100040" y="3108240"/>
            <a:ext cx="4340160" cy="3226680"/>
          </a:xfrm>
          <a:prstGeom prst="rect">
            <a:avLst/>
          </a:prstGeom>
          <a:ln>
            <a:noFill/>
          </a:ln>
        </p:spPr>
      </p:pic>
      <p:sp>
        <p:nvSpPr>
          <p:cNvPr id="530" name="CustomShape 2"/>
          <p:cNvSpPr/>
          <p:nvPr/>
        </p:nvSpPr>
        <p:spPr>
          <a:xfrm>
            <a:off x="252000" y="1604880"/>
            <a:ext cx="8602920" cy="372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0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Και στο ιερό της Αρτέμιδος στην Αμάρυνθο</a:t>
            </a:r>
            <a:endParaRPr lang="fr-CH" sz="2000" b="0" strike="noStrike" spc="-1" dirty="0">
              <a:latin typeface="Arial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7BDEBB15-FCD2-07BC-C00F-1CC88FBEE970}"/>
              </a:ext>
            </a:extLst>
          </p:cNvPr>
          <p:cNvSpPr/>
          <p:nvPr/>
        </p:nvSpPr>
        <p:spPr>
          <a:xfrm>
            <a:off x="439740" y="948600"/>
            <a:ext cx="5614920" cy="78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Πρώτες επιγραφές</a:t>
            </a:r>
            <a:endParaRPr lang="fr-CH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25" y="1207008"/>
            <a:ext cx="7714575" cy="5454674"/>
          </a:xfrm>
          <a:prstGeom prst="rect">
            <a:avLst/>
          </a:prstGeom>
        </p:spPr>
      </p:pic>
      <p:sp>
        <p:nvSpPr>
          <p:cNvPr id="284" name="CustomShape 1"/>
          <p:cNvSpPr/>
          <p:nvPr/>
        </p:nvSpPr>
        <p:spPr>
          <a:xfrm>
            <a:off x="504000" y="1549229"/>
            <a:ext cx="4246920" cy="156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50000"/>
              </a:lnSpc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Στο ιερό της </a:t>
            </a:r>
            <a:br>
              <a:rPr lang="fr-FR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</a:b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Αμαρυσίας Αρτέμιδος</a:t>
            </a:r>
            <a:endParaRPr lang="fr-CH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788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019" y="-57211"/>
            <a:ext cx="6115801" cy="6972422"/>
          </a:xfrm>
          <a:prstGeom prst="rect">
            <a:avLst/>
          </a:prstGeom>
        </p:spPr>
      </p:pic>
      <p:sp>
        <p:nvSpPr>
          <p:cNvPr id="543" name="CustomShape 1"/>
          <p:cNvSpPr/>
          <p:nvPr/>
        </p:nvSpPr>
        <p:spPr>
          <a:xfrm>
            <a:off x="253559" y="914039"/>
            <a:ext cx="2995250" cy="20335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2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Μία πλατεία </a:t>
            </a: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DejaVu Sans"/>
              </a:rPr>
              <a:t>μπροστά στο ιερό </a:t>
            </a:r>
            <a:br>
              <a:rPr lang="el-GR" sz="2400" b="1" spc="-1" dirty="0">
                <a:solidFill>
                  <a:srgbClr val="000000"/>
                </a:solidFill>
                <a:latin typeface="Linux Biolinum G"/>
                <a:ea typeface="DejaVu Sans"/>
              </a:rPr>
            </a:b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γεμάτη επιγραφές</a:t>
            </a:r>
            <a:endParaRPr lang="fr-CH" sz="2400" b="0" strike="noStrike" spc="-1" dirty="0">
              <a:latin typeface="Arial"/>
            </a:endParaRPr>
          </a:p>
        </p:txBody>
      </p:sp>
      <p:sp>
        <p:nvSpPr>
          <p:cNvPr id="545" name="CustomShape 2"/>
          <p:cNvSpPr/>
          <p:nvPr/>
        </p:nvSpPr>
        <p:spPr>
          <a:xfrm>
            <a:off x="252000" y="2234880"/>
            <a:ext cx="3386520" cy="39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080">
              <a:lnSpc>
                <a:spcPct val="100000"/>
              </a:lnSpc>
              <a:buClr>
                <a:srgbClr val="000000"/>
              </a:buClr>
              <a:buSzPct val="45000"/>
            </a:pPr>
            <a:endParaRPr lang="fr-CH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353393" y="667270"/>
            <a:ext cx="5614920" cy="78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Στήλη με ψή</a:t>
            </a: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DejaVu Sans"/>
              </a:rPr>
              <a:t>φισμα </a:t>
            </a:r>
            <a:br>
              <a:rPr lang="el-GR" sz="2400" b="1" spc="-1" dirty="0">
                <a:solidFill>
                  <a:srgbClr val="000000"/>
                </a:solidFill>
                <a:latin typeface="Linux Biolinum G"/>
                <a:ea typeface="DejaVu Sans"/>
              </a:rPr>
            </a:b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DejaVu Sans"/>
              </a:rPr>
              <a:t>για την εορτή των </a:t>
            </a:r>
            <a:r>
              <a:rPr lang="el-GR" sz="2400" b="1" spc="-1" dirty="0" err="1">
                <a:solidFill>
                  <a:srgbClr val="000000"/>
                </a:solidFill>
                <a:latin typeface="Linux Biolinum G"/>
                <a:ea typeface="DejaVu Sans"/>
              </a:rPr>
              <a:t>Αρτεμισίων</a:t>
            </a:r>
            <a:endParaRPr lang="fr-CH" sz="2400" b="0" strike="noStrike" spc="-1" dirty="0">
              <a:latin typeface="Arial"/>
            </a:endParaRPr>
          </a:p>
        </p:txBody>
      </p:sp>
      <p:pic>
        <p:nvPicPr>
          <p:cNvPr id="544" name="Image 1"/>
          <p:cNvPicPr/>
          <p:nvPr/>
        </p:nvPicPr>
        <p:blipFill>
          <a:blip r:embed="rId3"/>
          <a:stretch/>
        </p:blipFill>
        <p:spPr>
          <a:xfrm>
            <a:off x="4551840" y="0"/>
            <a:ext cx="3398040" cy="6857280"/>
          </a:xfrm>
          <a:prstGeom prst="rect">
            <a:avLst/>
          </a:prstGeom>
          <a:ln>
            <a:noFill/>
          </a:ln>
        </p:spPr>
      </p:pic>
      <p:sp>
        <p:nvSpPr>
          <p:cNvPr id="545" name="CustomShape 2"/>
          <p:cNvSpPr/>
          <p:nvPr/>
        </p:nvSpPr>
        <p:spPr>
          <a:xfrm>
            <a:off x="353392" y="1592133"/>
            <a:ext cx="3669967" cy="4485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492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Περίπου 338 π.Χ. </a:t>
            </a:r>
            <a:endParaRPr lang="fr-CH" sz="1800" b="0" strike="noStrike" spc="-1" dirty="0">
              <a:latin typeface="Arial"/>
            </a:endParaRPr>
          </a:p>
          <a:p>
            <a:pPr marL="360">
              <a:lnSpc>
                <a:spcPct val="150000"/>
              </a:lnSpc>
            </a:pP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Στημένη σε δημόσια θέα στο Αρτεμίσιο της Αμαρύνθου </a:t>
            </a:r>
            <a:endParaRPr lang="fr-CH" sz="18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45 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στίχοι, χαραγμένοι/γραμμένοι από αριστερά προς δεξιά </a:t>
            </a: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lignes</a:t>
            </a:r>
            <a:endParaRPr lang="el-GR" sz="1800" b="0" strike="noStrike" spc="-1" dirty="0">
              <a:solidFill>
                <a:srgbClr val="000000"/>
              </a:solidFill>
              <a:latin typeface="Linux Biolinum G"/>
              <a:ea typeface="DejaVu Sans"/>
            </a:endParaRPr>
          </a:p>
          <a:p>
            <a:pPr marL="1080">
              <a:lnSpc>
                <a:spcPct val="150000"/>
              </a:lnSpc>
              <a:buClr>
                <a:srgbClr val="000000"/>
              </a:buClr>
              <a:buSzPct val="45000"/>
            </a:pP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Εντοπίστηκε στο </a:t>
            </a:r>
            <a:r>
              <a:rPr lang="el-GR" sz="1800" b="0" strike="noStrike" spc="-1" dirty="0" err="1">
                <a:solidFill>
                  <a:srgbClr val="000000"/>
                </a:solidFill>
                <a:latin typeface="Linux Biolinum G"/>
                <a:ea typeface="DejaVu Sans"/>
              </a:rPr>
              <a:t>Αυλωνάρι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</a:t>
            </a:r>
            <a:b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</a:b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(</a:t>
            </a: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30 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χλμ. μ</a:t>
            </a:r>
            <a:r>
              <a:rPr lang="el-GR" spc="-1" dirty="0">
                <a:solidFill>
                  <a:srgbClr val="000000"/>
                </a:solidFill>
                <a:latin typeface="Linux Biolinum G"/>
                <a:ea typeface="DejaVu Sans"/>
              </a:rPr>
              <a:t>ακρύτερα από το ιερό όπου είχε στηθεί)</a:t>
            </a:r>
            <a:endParaRPr lang="fr-CH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801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504000" y="2645640"/>
            <a:ext cx="4246920" cy="156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pc="-1" dirty="0">
                <a:solidFill>
                  <a:srgbClr val="000000"/>
                </a:solidFill>
                <a:latin typeface="Linux Biolinum G"/>
              </a:rPr>
              <a:t>Τι είναι η επιγραφική;</a:t>
            </a:r>
            <a:endParaRPr lang="fr-CH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Η μελέτη των επιγραφών που έχουν χαραχθεί πάνω σε </a:t>
            </a: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μη φθαρτά υλικά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, κυρίως σε πέτρα, αλλά και σε ψημένο πηλό ή μέταλλο. </a:t>
            </a:r>
            <a:endParaRPr lang="fr-CH" sz="1800" b="0" strike="noStrike" spc="-1" dirty="0">
              <a:latin typeface="Arial"/>
            </a:endParaRPr>
          </a:p>
        </p:txBody>
      </p:sp>
      <p:pic>
        <p:nvPicPr>
          <p:cNvPr id="285" name="Image 1"/>
          <p:cNvPicPr/>
          <p:nvPr/>
        </p:nvPicPr>
        <p:blipFill>
          <a:blip r:embed="rId3"/>
          <a:stretch/>
        </p:blipFill>
        <p:spPr>
          <a:xfrm>
            <a:off x="5070600" y="263880"/>
            <a:ext cx="3267360" cy="6593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367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Image 2"/>
          <p:cNvPicPr/>
          <p:nvPr/>
        </p:nvPicPr>
        <p:blipFill>
          <a:blip r:embed="rId3"/>
          <a:stretch/>
        </p:blipFill>
        <p:spPr>
          <a:xfrm>
            <a:off x="1279080" y="1040400"/>
            <a:ext cx="6584760" cy="4776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Image 3"/>
          <p:cNvPicPr/>
          <p:nvPr/>
        </p:nvPicPr>
        <p:blipFill>
          <a:blip r:embed="rId3"/>
          <a:stretch/>
        </p:blipFill>
        <p:spPr>
          <a:xfrm>
            <a:off x="-229320" y="0"/>
            <a:ext cx="96015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Image 5" descr="Une image contenant terrain, extérieur, matériau de construction, brique&#10;&#10;Description générée automatiquement"/>
          <p:cNvPicPr/>
          <p:nvPr/>
        </p:nvPicPr>
        <p:blipFill>
          <a:blip r:embed="rId2"/>
          <a:srcRect r="27265" b="5692"/>
          <a:stretch/>
        </p:blipFill>
        <p:spPr>
          <a:xfrm>
            <a:off x="0" y="0"/>
            <a:ext cx="937188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304920" y="698852"/>
            <a:ext cx="8608680" cy="1321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200" b="1" strike="noStrike" spc="-1" dirty="0">
                <a:solidFill>
                  <a:srgbClr val="000000"/>
                </a:solidFill>
                <a:latin typeface="Cambria"/>
                <a:ea typeface="Cambria"/>
              </a:rPr>
              <a:t>Και τώρα ώρα να παίξουμε!</a:t>
            </a:r>
            <a:endParaRPr lang="fr-CH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CH" sz="3200" b="0" strike="noStrike" spc="-1" dirty="0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1600560" y="1489392"/>
            <a:ext cx="6040440" cy="42703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CH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</a:t>
            </a:r>
            <a:endParaRPr lang="fr-CH" sz="1800" b="0" strike="noStrike" spc="-1">
              <a:latin typeface="Arial"/>
            </a:endParaRPr>
          </a:p>
        </p:txBody>
      </p:sp>
      <p:pic>
        <p:nvPicPr>
          <p:cNvPr id="8" name="Image 7"/>
          <p:cNvPicPr/>
          <p:nvPr/>
        </p:nvPicPr>
        <p:blipFill>
          <a:blip r:embed="rId4"/>
          <a:stretch/>
        </p:blipFill>
        <p:spPr>
          <a:xfrm>
            <a:off x="6696000" y="142560"/>
            <a:ext cx="2375280" cy="412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715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Image 1"/>
          <p:cNvPicPr/>
          <p:nvPr/>
        </p:nvPicPr>
        <p:blipFill>
          <a:blip r:embed="rId3"/>
          <a:stretch/>
        </p:blipFill>
        <p:spPr>
          <a:xfrm>
            <a:off x="0" y="1728000"/>
            <a:ext cx="9143280" cy="2377080"/>
          </a:xfrm>
          <a:prstGeom prst="rect">
            <a:avLst/>
          </a:prstGeom>
          <a:ln>
            <a:noFill/>
          </a:ln>
        </p:spPr>
      </p:pic>
      <p:sp>
        <p:nvSpPr>
          <p:cNvPr id="558" name="CustomShape 1"/>
          <p:cNvSpPr/>
          <p:nvPr/>
        </p:nvSpPr>
        <p:spPr>
          <a:xfrm>
            <a:off x="252000" y="4105800"/>
            <a:ext cx="858960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algn="r">
              <a:lnSpc>
                <a:spcPct val="150000"/>
              </a:lnSpc>
            </a:pPr>
            <a:r>
              <a:rPr lang="el-GR" sz="1400" b="1" i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Βάθρο αγάλματος </a:t>
            </a:r>
            <a:br>
              <a:rPr lang="el-GR" sz="1400" b="0" i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</a:br>
            <a:r>
              <a:rPr lang="el-GR" sz="1400" b="0" i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Αποκαλύφτηκε το 2017 στο ιερό της Αμαρυσίας Αρτέμιδος</a:t>
            </a:r>
            <a:endParaRPr lang="fr-CH" sz="1400" b="0" strike="noStrike" spc="-1" dirty="0">
              <a:latin typeface="Arial"/>
            </a:endParaRPr>
          </a:p>
          <a:p>
            <a:pPr marL="360" algn="r">
              <a:lnSpc>
                <a:spcPct val="150000"/>
              </a:lnSpc>
            </a:pPr>
            <a:r>
              <a:rPr lang="el-GR" sz="1400" b="0" i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Αριθμός Καταλόγου: Μουσείο Ερέτριας, </a:t>
            </a:r>
            <a:r>
              <a:rPr lang="fr-CH" sz="1400" b="0" i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M1880</a:t>
            </a:r>
            <a:endParaRPr lang="fr-CH" sz="1400" b="0" strike="noStrike" spc="-1" dirty="0">
              <a:latin typeface="Arial"/>
            </a:endParaRPr>
          </a:p>
          <a:p>
            <a:pPr marL="360">
              <a:lnSpc>
                <a:spcPct val="100000"/>
              </a:lnSpc>
            </a:pPr>
            <a:endParaRPr lang="fr-CH" sz="1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Image 1"/>
          <p:cNvPicPr/>
          <p:nvPr/>
        </p:nvPicPr>
        <p:blipFill>
          <a:blip r:embed="rId3"/>
          <a:stretch/>
        </p:blipFill>
        <p:spPr>
          <a:xfrm>
            <a:off x="0" y="1069560"/>
            <a:ext cx="9143280" cy="2377080"/>
          </a:xfrm>
          <a:prstGeom prst="rect">
            <a:avLst/>
          </a:prstGeom>
          <a:ln>
            <a:noFill/>
          </a:ln>
        </p:spPr>
      </p:pic>
      <p:sp>
        <p:nvSpPr>
          <p:cNvPr id="560" name="CustomShape 1"/>
          <p:cNvSpPr/>
          <p:nvPr/>
        </p:nvSpPr>
        <p:spPr>
          <a:xfrm>
            <a:off x="340920" y="3447360"/>
            <a:ext cx="8461440" cy="152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ΤΗΧΙΠΠΟΣ ΦΙΛ[…]ΠΟΥ ΤΟΝΑΔΕΛΦΟΝ</a:t>
            </a:r>
            <a:br>
              <a:rPr dirty="0"/>
            </a:br>
            <a:r>
              <a:rPr lang="en-U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ΑΠΕΛΛΗΝ ΑΡΤΕΜΙΔΙΑΠΟΛΛΩΝI</a:t>
            </a:r>
            <a:br>
              <a:rPr dirty="0"/>
            </a:br>
            <a:r>
              <a:rPr lang="en-U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ΛΗΤΟΙ</a:t>
            </a:r>
            <a:endParaRPr lang="fr-CH" sz="32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Image 1"/>
          <p:cNvPicPr/>
          <p:nvPr/>
        </p:nvPicPr>
        <p:blipFill>
          <a:blip r:embed="rId3"/>
          <a:stretch/>
        </p:blipFill>
        <p:spPr>
          <a:xfrm>
            <a:off x="0" y="1069560"/>
            <a:ext cx="9143280" cy="2377080"/>
          </a:xfrm>
          <a:prstGeom prst="rect">
            <a:avLst/>
          </a:prstGeom>
          <a:ln>
            <a:noFill/>
          </a:ln>
        </p:spPr>
      </p:pic>
      <p:sp>
        <p:nvSpPr>
          <p:cNvPr id="562" name="CustomShape 1"/>
          <p:cNvSpPr/>
          <p:nvPr/>
        </p:nvSpPr>
        <p:spPr>
          <a:xfrm>
            <a:off x="340920" y="3447360"/>
            <a:ext cx="8461440" cy="152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algn="ctr">
              <a:lnSpc>
                <a:spcPct val="100000"/>
              </a:lnSpc>
            </a:pPr>
            <a:r>
              <a:rPr lang="el-GR" sz="3200" spc="-1" dirty="0">
                <a:solidFill>
                  <a:srgbClr val="000000"/>
                </a:solidFill>
              </a:rPr>
              <a:t>ΤΗΧΙΠΠΟΣ ΦΙΛIΠΠΟΥ ΤΟΝΑΔΕΛΦΟΝ</a:t>
            </a:r>
            <a:br>
              <a:rPr lang="el-GR" sz="3200" dirty="0"/>
            </a:br>
            <a:r>
              <a:rPr lang="el-GR" sz="3200" spc="-1" dirty="0">
                <a:solidFill>
                  <a:srgbClr val="000000"/>
                </a:solidFill>
              </a:rPr>
              <a:t>ΑΠΕΛΛΗΝ ΑΡΤΕΜΙΔΙΑΠΟΛΛΩΝI</a:t>
            </a:r>
            <a:br>
              <a:rPr lang="el-GR" sz="3200" dirty="0"/>
            </a:br>
            <a:r>
              <a:rPr lang="el-GR" sz="3200" spc="-1" dirty="0">
                <a:solidFill>
                  <a:srgbClr val="000000"/>
                </a:solidFill>
              </a:rPr>
              <a:t>ΛΗΤΟΙ</a:t>
            </a:r>
            <a:endParaRPr lang="el-GR" sz="3200" spc="-1" dirty="0"/>
          </a:p>
          <a:p>
            <a:pPr marL="360" algn="ctr">
              <a:lnSpc>
                <a:spcPct val="100000"/>
              </a:lnSpc>
            </a:pPr>
            <a:endParaRPr lang="el-GR" sz="3200" spc="-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Image 1"/>
          <p:cNvPicPr/>
          <p:nvPr/>
        </p:nvPicPr>
        <p:blipFill>
          <a:blip r:embed="rId3"/>
          <a:stretch/>
        </p:blipFill>
        <p:spPr>
          <a:xfrm>
            <a:off x="0" y="1069560"/>
            <a:ext cx="9143280" cy="2377080"/>
          </a:xfrm>
          <a:prstGeom prst="rect">
            <a:avLst/>
          </a:prstGeom>
          <a:ln>
            <a:noFill/>
          </a:ln>
        </p:spPr>
      </p:pic>
      <p:sp>
        <p:nvSpPr>
          <p:cNvPr id="564" name="CustomShape 1"/>
          <p:cNvSpPr/>
          <p:nvPr/>
        </p:nvSpPr>
        <p:spPr>
          <a:xfrm>
            <a:off x="340920" y="3447360"/>
            <a:ext cx="8461440" cy="270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ΤΗΧΙΠΠΟΣ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lang="en-US" sz="2000" spc="-1" dirty="0">
                <a:solidFill>
                  <a:srgbClr val="31859C"/>
                </a:solidFill>
              </a:rPr>
              <a:t>ΦΙΛΙΠΠΟΥ     </a:t>
            </a:r>
            <a:r>
              <a:rPr lang="en-US" sz="2000" b="0" strike="noStrike" spc="-1" dirty="0">
                <a:solidFill>
                  <a:srgbClr val="B3A2C7"/>
                </a:solidFill>
                <a:latin typeface="Arial"/>
                <a:ea typeface="DejaVu Sans"/>
              </a:rPr>
              <a:t>ΤΟΝ ΑΔΕΛΦΟΝ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B3A2C7"/>
                </a:solidFill>
                <a:latin typeface="Arial"/>
                <a:ea typeface="DejaVu Sans"/>
              </a:rPr>
              <a:t> 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B3A2C7"/>
                </a:solidFill>
                <a:latin typeface="Arial"/>
                <a:ea typeface="DejaVu Sans"/>
              </a:rPr>
              <a:t>ΑΠΕΛΛΗΝ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lang="en-US" sz="2000" b="0" strike="noStrike" spc="-1" dirty="0">
                <a:solidFill>
                  <a:srgbClr val="FFC000"/>
                </a:solidFill>
                <a:latin typeface="Arial"/>
                <a:ea typeface="DejaVu Sans"/>
              </a:rPr>
              <a:t>ΑΡΤΕΜΙΔΙ     ΑΠΟΛΛΩΝI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br>
              <a:rPr dirty="0"/>
            </a:br>
            <a:r>
              <a:rPr lang="en-US" sz="2000" b="0" strike="noStrike" spc="-1" dirty="0">
                <a:solidFill>
                  <a:srgbClr val="FFC000"/>
                </a:solidFill>
                <a:latin typeface="Arial"/>
                <a:ea typeface="DejaVu Sans"/>
              </a:rPr>
              <a:t>ΛΗΤΟΙ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</p:txBody>
      </p:sp>
      <p:sp>
        <p:nvSpPr>
          <p:cNvPr id="565" name="CustomShape 2"/>
          <p:cNvSpPr/>
          <p:nvPr/>
        </p:nvSpPr>
        <p:spPr>
          <a:xfrm>
            <a:off x="646560" y="3779640"/>
            <a:ext cx="8155800" cy="255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br/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</p:txBody>
      </p:sp>
      <p:sp>
        <p:nvSpPr>
          <p:cNvPr id="566" name="CustomShape 3"/>
          <p:cNvSpPr/>
          <p:nvPr/>
        </p:nvSpPr>
        <p:spPr>
          <a:xfrm>
            <a:off x="2200680" y="3771000"/>
            <a:ext cx="1290523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FF0000"/>
                </a:solidFill>
                <a:latin typeface="Linux Biolinum G"/>
                <a:ea typeface="Linux Biolinum G"/>
              </a:rPr>
              <a:t>ονομαστική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67" name="CustomShape 4"/>
          <p:cNvSpPr/>
          <p:nvPr/>
        </p:nvSpPr>
        <p:spPr>
          <a:xfrm>
            <a:off x="3863520" y="3771000"/>
            <a:ext cx="784295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31859C"/>
                </a:solidFill>
                <a:latin typeface="Linux Biolinum G"/>
                <a:ea typeface="Linux Biolinum G"/>
              </a:rPr>
              <a:t>γενική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68" name="CustomShape 5"/>
          <p:cNvSpPr/>
          <p:nvPr/>
        </p:nvSpPr>
        <p:spPr>
          <a:xfrm>
            <a:off x="5536688" y="3771000"/>
            <a:ext cx="1040263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αιτιατική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69" name="CustomShape 6"/>
          <p:cNvSpPr/>
          <p:nvPr/>
        </p:nvSpPr>
        <p:spPr>
          <a:xfrm>
            <a:off x="2440440" y="4697640"/>
            <a:ext cx="1039621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αιτιατική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70" name="CustomShape 7"/>
          <p:cNvSpPr/>
          <p:nvPr/>
        </p:nvSpPr>
        <p:spPr>
          <a:xfrm>
            <a:off x="4210920" y="4676760"/>
            <a:ext cx="804557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FFC000"/>
                </a:solidFill>
                <a:latin typeface="Linux Biolinum G"/>
                <a:ea typeface="Linux Biolinum G"/>
              </a:rPr>
              <a:t>δοτική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71" name="CustomShape 8"/>
          <p:cNvSpPr/>
          <p:nvPr/>
        </p:nvSpPr>
        <p:spPr>
          <a:xfrm>
            <a:off x="5680080" y="4703760"/>
            <a:ext cx="804557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FFC000"/>
                </a:solidFill>
                <a:latin typeface="Linux Biolinum G"/>
                <a:ea typeface="Linux Biolinum G"/>
              </a:rPr>
              <a:t>δοτική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72" name="CustomShape 9"/>
          <p:cNvSpPr/>
          <p:nvPr/>
        </p:nvSpPr>
        <p:spPr>
          <a:xfrm>
            <a:off x="4261680" y="5643720"/>
            <a:ext cx="804557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FFC000"/>
                </a:solidFill>
                <a:latin typeface="Linux Biolinum G"/>
                <a:ea typeface="Linux Biolinum G"/>
              </a:rPr>
              <a:t>δοτική</a:t>
            </a:r>
            <a:endParaRPr lang="fr-CH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Image 1"/>
          <p:cNvPicPr/>
          <p:nvPr/>
        </p:nvPicPr>
        <p:blipFill>
          <a:blip r:embed="rId3"/>
          <a:stretch/>
        </p:blipFill>
        <p:spPr>
          <a:xfrm>
            <a:off x="0" y="1069560"/>
            <a:ext cx="9143280" cy="2377080"/>
          </a:xfrm>
          <a:prstGeom prst="rect">
            <a:avLst/>
          </a:prstGeom>
          <a:ln>
            <a:noFill/>
          </a:ln>
        </p:spPr>
      </p:pic>
      <p:sp>
        <p:nvSpPr>
          <p:cNvPr id="564" name="CustomShape 1"/>
          <p:cNvSpPr/>
          <p:nvPr/>
        </p:nvSpPr>
        <p:spPr>
          <a:xfrm>
            <a:off x="340920" y="3447360"/>
            <a:ext cx="8461440" cy="270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ΤΗΧΙΠΠΟΣ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            </a:t>
            </a:r>
            <a:r>
              <a:rPr lang="en-US" sz="2000" spc="-1" dirty="0">
                <a:solidFill>
                  <a:srgbClr val="31859C"/>
                </a:solidFill>
              </a:rPr>
              <a:t>ΦΙΛΙΠΠΟΥ     </a:t>
            </a:r>
          </a:p>
          <a:p>
            <a:pPr marL="360" algn="ctr">
              <a:lnSpc>
                <a:spcPct val="100000"/>
              </a:lnSpc>
            </a:pPr>
            <a:endParaRPr lang="en-US" sz="2000" b="0" strike="noStrike" spc="-1" dirty="0">
              <a:solidFill>
                <a:srgbClr val="31859C"/>
              </a:solidFill>
              <a:latin typeface="Arial"/>
              <a:ea typeface="DejaVu Sans"/>
            </a:endParaRPr>
          </a:p>
          <a:p>
            <a:pPr marL="360" algn="ctr">
              <a:lnSpc>
                <a:spcPct val="100000"/>
              </a:lnSpc>
            </a:pPr>
            <a:endParaRPr lang="en-US" sz="2000" spc="-1" dirty="0">
              <a:solidFill>
                <a:srgbClr val="31859C"/>
              </a:solidFill>
              <a:latin typeface="Arial"/>
              <a:ea typeface="DejaVu Sans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spc="-1" dirty="0">
                <a:solidFill>
                  <a:srgbClr val="B3A2C7"/>
                </a:solidFill>
              </a:rPr>
              <a:t>ΤΟΝ ΑΔΕΛΦΟΝ ΑΠΕΛΛΗΝ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B3A2C7"/>
                </a:solidFill>
                <a:latin typeface="Arial"/>
                <a:ea typeface="DejaVu Sans"/>
              </a:rPr>
              <a:t> 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spc="-1" dirty="0">
                <a:solidFill>
                  <a:srgbClr val="FFC000"/>
                </a:solidFill>
              </a:rPr>
              <a:t>ΑΡΤΕΜΙΔΙ     ΑΠΟΛΛΩΝI     ΛΗΤΟΙ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</p:txBody>
      </p:sp>
      <p:sp>
        <p:nvSpPr>
          <p:cNvPr id="565" name="CustomShape 2"/>
          <p:cNvSpPr/>
          <p:nvPr/>
        </p:nvSpPr>
        <p:spPr>
          <a:xfrm>
            <a:off x="646560" y="3779640"/>
            <a:ext cx="8155800" cy="255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br/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</p:txBody>
      </p:sp>
      <p:sp>
        <p:nvSpPr>
          <p:cNvPr id="566" name="CustomShape 3"/>
          <p:cNvSpPr/>
          <p:nvPr/>
        </p:nvSpPr>
        <p:spPr>
          <a:xfrm>
            <a:off x="2158356" y="3778920"/>
            <a:ext cx="2644933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pc="-1" dirty="0">
                <a:solidFill>
                  <a:srgbClr val="FF0000"/>
                </a:solidFill>
                <a:latin typeface="Linux Biolinum G"/>
                <a:ea typeface="Linux Biolinum G"/>
              </a:rPr>
              <a:t>Ονομαστική </a:t>
            </a:r>
            <a:r>
              <a:rPr lang="en-US" sz="1800" b="0" strike="noStrike" spc="-1" dirty="0">
                <a:solidFill>
                  <a:srgbClr val="FF0000"/>
                </a:solidFill>
                <a:latin typeface="Linux Biolinum G"/>
                <a:ea typeface="Linux Biolinum G"/>
              </a:rPr>
              <a:t>=</a:t>
            </a:r>
            <a:r>
              <a:rPr lang="el-GR" sz="1800" b="0" strike="noStrike" spc="-1" dirty="0">
                <a:solidFill>
                  <a:srgbClr val="FF0000"/>
                </a:solidFill>
                <a:latin typeface="Linux Biolinum G"/>
                <a:ea typeface="Linux Biolinum G"/>
              </a:rPr>
              <a:t> υποκείμενο</a:t>
            </a:r>
            <a:endParaRPr lang="fr-CH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933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Image 1"/>
          <p:cNvPicPr/>
          <p:nvPr/>
        </p:nvPicPr>
        <p:blipFill>
          <a:blip r:embed="rId3"/>
          <a:stretch/>
        </p:blipFill>
        <p:spPr>
          <a:xfrm>
            <a:off x="0" y="1069560"/>
            <a:ext cx="9143280" cy="2377080"/>
          </a:xfrm>
          <a:prstGeom prst="rect">
            <a:avLst/>
          </a:prstGeom>
          <a:ln>
            <a:noFill/>
          </a:ln>
        </p:spPr>
      </p:pic>
      <p:sp>
        <p:nvSpPr>
          <p:cNvPr id="564" name="CustomShape 1"/>
          <p:cNvSpPr/>
          <p:nvPr/>
        </p:nvSpPr>
        <p:spPr>
          <a:xfrm>
            <a:off x="340920" y="3446640"/>
            <a:ext cx="8461440" cy="270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ΤΗΧΙΠΠΟΣ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            </a:t>
            </a:r>
            <a:r>
              <a:rPr lang="en-US" sz="2000" spc="-1" dirty="0">
                <a:solidFill>
                  <a:srgbClr val="31859C"/>
                </a:solidFill>
              </a:rPr>
              <a:t>ΦΙΛΙΠΠΟΥ     </a:t>
            </a:r>
          </a:p>
          <a:p>
            <a:pPr marL="360" algn="ctr">
              <a:lnSpc>
                <a:spcPct val="100000"/>
              </a:lnSpc>
            </a:pPr>
            <a:endParaRPr lang="en-US" sz="2000" b="0" strike="noStrike" spc="-1" dirty="0">
              <a:solidFill>
                <a:srgbClr val="31859C"/>
              </a:solidFill>
              <a:latin typeface="Arial"/>
              <a:ea typeface="DejaVu Sans"/>
            </a:endParaRPr>
          </a:p>
          <a:p>
            <a:pPr marL="360" algn="ctr">
              <a:lnSpc>
                <a:spcPct val="100000"/>
              </a:lnSpc>
            </a:pPr>
            <a:endParaRPr lang="en-US" sz="2000" spc="-1" dirty="0">
              <a:solidFill>
                <a:srgbClr val="31859C"/>
              </a:solidFill>
              <a:latin typeface="Arial"/>
              <a:ea typeface="DejaVu Sans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spc="-1" dirty="0">
                <a:solidFill>
                  <a:srgbClr val="B3A2C7"/>
                </a:solidFill>
              </a:rPr>
              <a:t>ΤΟΝ ΑΔΕΛΦΟΝ ΑΠΕΛΛΗΝ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B3A2C7"/>
                </a:solidFill>
                <a:latin typeface="Arial"/>
                <a:ea typeface="DejaVu Sans"/>
              </a:rPr>
              <a:t> 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spc="-1" dirty="0">
                <a:solidFill>
                  <a:srgbClr val="FFC000"/>
                </a:solidFill>
              </a:rPr>
              <a:t>ΑΡΤΕΜΙΔΙ     ΑΠΟΛΛΩΝI     ΛΗΤΟΙ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</p:txBody>
      </p:sp>
      <p:sp>
        <p:nvSpPr>
          <p:cNvPr id="565" name="CustomShape 2"/>
          <p:cNvSpPr/>
          <p:nvPr/>
        </p:nvSpPr>
        <p:spPr>
          <a:xfrm>
            <a:off x="646560" y="3779640"/>
            <a:ext cx="8155800" cy="255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br/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</p:txBody>
      </p:sp>
      <p:sp>
        <p:nvSpPr>
          <p:cNvPr id="566" name="CustomShape 3"/>
          <p:cNvSpPr/>
          <p:nvPr/>
        </p:nvSpPr>
        <p:spPr>
          <a:xfrm>
            <a:off x="2135496" y="3768576"/>
            <a:ext cx="2644933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pc="-1" dirty="0">
                <a:solidFill>
                  <a:srgbClr val="FF0000"/>
                </a:solidFill>
                <a:latin typeface="Linux Biolinum G"/>
                <a:ea typeface="Linux Biolinum G"/>
              </a:rPr>
              <a:t>Ονομαστική </a:t>
            </a:r>
            <a:r>
              <a:rPr lang="en-US" sz="1800" b="0" strike="noStrike" spc="-1" dirty="0">
                <a:solidFill>
                  <a:srgbClr val="FF0000"/>
                </a:solidFill>
                <a:latin typeface="Linux Biolinum G"/>
                <a:ea typeface="Linux Biolinum G"/>
              </a:rPr>
              <a:t>=</a:t>
            </a:r>
            <a:r>
              <a:rPr lang="el-GR" sz="1800" b="0" strike="noStrike" spc="-1" dirty="0">
                <a:solidFill>
                  <a:srgbClr val="FF0000"/>
                </a:solidFill>
                <a:latin typeface="Linux Biolinum G"/>
                <a:ea typeface="Linux Biolinum G"/>
              </a:rPr>
              <a:t> υποκείμενο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67" name="CustomShape 4"/>
          <p:cNvSpPr/>
          <p:nvPr/>
        </p:nvSpPr>
        <p:spPr>
          <a:xfrm>
            <a:off x="4883163" y="3778920"/>
            <a:ext cx="2772403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pc="-1" dirty="0">
                <a:solidFill>
                  <a:srgbClr val="31859C"/>
                </a:solidFill>
                <a:latin typeface="Linux Biolinum G"/>
                <a:ea typeface="Linux Biolinum G"/>
              </a:rPr>
              <a:t>Γενική κτητική </a:t>
            </a:r>
            <a:r>
              <a:rPr lang="en-US" sz="1800" b="0" strike="noStrike" spc="-1" dirty="0">
                <a:solidFill>
                  <a:srgbClr val="31859C"/>
                </a:solidFill>
                <a:latin typeface="Linux Biolinum G"/>
                <a:ea typeface="Linux Biolinum G"/>
              </a:rPr>
              <a:t>=</a:t>
            </a:r>
            <a:r>
              <a:rPr lang="el-GR" sz="1800" b="0" strike="noStrike" spc="-1" dirty="0">
                <a:solidFill>
                  <a:srgbClr val="31859C"/>
                </a:solidFill>
                <a:latin typeface="Linux Biolinum G"/>
                <a:ea typeface="Linux Biolinum G"/>
              </a:rPr>
              <a:t> «</a:t>
            </a:r>
            <a:r>
              <a:rPr lang="el-GR" spc="-1" dirty="0">
                <a:solidFill>
                  <a:srgbClr val="31859C"/>
                </a:solidFill>
                <a:latin typeface="Linux Biolinum G"/>
                <a:ea typeface="Linux Biolinum G"/>
              </a:rPr>
              <a:t>κάποιου»</a:t>
            </a:r>
            <a:endParaRPr lang="fr-CH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719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504000" y="1994580"/>
            <a:ext cx="4246920" cy="156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Σκοπός μελέτης </a:t>
            </a:r>
            <a:b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</a:b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των επιγραφικών</a:t>
            </a:r>
            <a:endParaRPr lang="fr-CH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24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spc="-1" dirty="0">
                <a:solidFill>
                  <a:srgbClr val="000000"/>
                </a:solidFill>
                <a:latin typeface="Linux Biolinum G"/>
                <a:ea typeface="Linux Biolinum G"/>
              </a:rPr>
              <a:t>Αποκρυπτογράφηση και μετάφραση των επιγραφών</a:t>
            </a:r>
            <a:endParaRPr lang="fr-CH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CH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Χρονολόγηση (σύμφωνα με περιεχόμενο ή αρχαιολογικό ανασκαφικό </a:t>
            </a:r>
            <a:r>
              <a:rPr lang="el-GR" spc="-1" dirty="0">
                <a:solidFill>
                  <a:srgbClr val="000000"/>
                </a:solidFill>
                <a:latin typeface="Linux Biolinum G"/>
                <a:ea typeface="Linux Biolinum G"/>
              </a:rPr>
              <a:t>πλαίσιο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)</a:t>
            </a: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CH" sz="1800" b="0" strike="noStrike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spc="-1" dirty="0">
                <a:solidFill>
                  <a:srgbClr val="000000"/>
                </a:solidFill>
                <a:latin typeface="Linux Biolinum G"/>
                <a:ea typeface="Linux Biolinum G"/>
              </a:rPr>
              <a:t>Σύνδεση των επιγραφών με το πολιτισμικό τους πλαίσιο</a:t>
            </a:r>
            <a:endParaRPr lang="fr-CH" sz="1800" b="0" strike="noStrike" spc="-1" dirty="0">
              <a:latin typeface="Arial"/>
            </a:endParaRPr>
          </a:p>
        </p:txBody>
      </p:sp>
      <p:pic>
        <p:nvPicPr>
          <p:cNvPr id="285" name="Image 1"/>
          <p:cNvPicPr/>
          <p:nvPr/>
        </p:nvPicPr>
        <p:blipFill>
          <a:blip r:embed="rId3"/>
          <a:stretch/>
        </p:blipFill>
        <p:spPr>
          <a:xfrm>
            <a:off x="5070600" y="263880"/>
            <a:ext cx="3267360" cy="6593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666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Image 1"/>
          <p:cNvPicPr/>
          <p:nvPr/>
        </p:nvPicPr>
        <p:blipFill>
          <a:blip r:embed="rId3"/>
          <a:stretch/>
        </p:blipFill>
        <p:spPr>
          <a:xfrm>
            <a:off x="0" y="1069560"/>
            <a:ext cx="9143280" cy="2377080"/>
          </a:xfrm>
          <a:prstGeom prst="rect">
            <a:avLst/>
          </a:prstGeom>
          <a:ln>
            <a:noFill/>
          </a:ln>
        </p:spPr>
      </p:pic>
      <p:sp>
        <p:nvSpPr>
          <p:cNvPr id="564" name="CustomShape 1"/>
          <p:cNvSpPr/>
          <p:nvPr/>
        </p:nvSpPr>
        <p:spPr>
          <a:xfrm>
            <a:off x="340920" y="3447360"/>
            <a:ext cx="8461440" cy="270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ΤΗΧΙΠΠΟΣ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            </a:t>
            </a:r>
            <a:r>
              <a:rPr lang="en-US" sz="2000" spc="-1" dirty="0">
                <a:solidFill>
                  <a:srgbClr val="31859C"/>
                </a:solidFill>
              </a:rPr>
              <a:t>ΦΙΛΙΠΠΟΥ     </a:t>
            </a:r>
          </a:p>
          <a:p>
            <a:pPr marL="360" algn="ctr">
              <a:lnSpc>
                <a:spcPct val="100000"/>
              </a:lnSpc>
            </a:pPr>
            <a:endParaRPr lang="en-US" sz="2000" b="0" strike="noStrike" spc="-1" dirty="0">
              <a:solidFill>
                <a:srgbClr val="31859C"/>
              </a:solidFill>
              <a:latin typeface="Arial"/>
              <a:ea typeface="DejaVu Sans"/>
            </a:endParaRPr>
          </a:p>
          <a:p>
            <a:pPr marL="360" algn="ctr">
              <a:lnSpc>
                <a:spcPct val="100000"/>
              </a:lnSpc>
            </a:pPr>
            <a:endParaRPr lang="en-US" sz="2000" spc="-1" dirty="0">
              <a:solidFill>
                <a:srgbClr val="31859C"/>
              </a:solidFill>
              <a:latin typeface="Arial"/>
              <a:ea typeface="DejaVu Sans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spc="-1" dirty="0">
                <a:solidFill>
                  <a:srgbClr val="B3A2C7"/>
                </a:solidFill>
              </a:rPr>
              <a:t>ΤΟΝ ΑΔΕΛΦΟΝ ΑΠΕΛΛΗΝ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B3A2C7"/>
                </a:solidFill>
                <a:latin typeface="Arial"/>
                <a:ea typeface="DejaVu Sans"/>
              </a:rPr>
              <a:t> 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spc="-1" dirty="0">
                <a:solidFill>
                  <a:srgbClr val="FFC000"/>
                </a:solidFill>
              </a:rPr>
              <a:t>ΑΡΤΕΜΙΔΙ     ΑΠΟΛΛΩΝI     ΛΗΤΟΙ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</p:txBody>
      </p:sp>
      <p:sp>
        <p:nvSpPr>
          <p:cNvPr id="565" name="CustomShape 2"/>
          <p:cNvSpPr/>
          <p:nvPr/>
        </p:nvSpPr>
        <p:spPr>
          <a:xfrm>
            <a:off x="646560" y="3779640"/>
            <a:ext cx="8155800" cy="255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br/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</p:txBody>
      </p:sp>
      <p:sp>
        <p:nvSpPr>
          <p:cNvPr id="566" name="CustomShape 3"/>
          <p:cNvSpPr/>
          <p:nvPr/>
        </p:nvSpPr>
        <p:spPr>
          <a:xfrm>
            <a:off x="1983348" y="3778920"/>
            <a:ext cx="2644933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pc="-1" dirty="0">
                <a:solidFill>
                  <a:srgbClr val="FF0000"/>
                </a:solidFill>
                <a:latin typeface="Linux Biolinum G"/>
                <a:ea typeface="Linux Biolinum G"/>
              </a:rPr>
              <a:t>Ονομαστική </a:t>
            </a:r>
            <a:r>
              <a:rPr lang="en-US" sz="1800" b="0" strike="noStrike" spc="-1" dirty="0">
                <a:solidFill>
                  <a:srgbClr val="FF0000"/>
                </a:solidFill>
                <a:latin typeface="Linux Biolinum G"/>
                <a:ea typeface="Linux Biolinum G"/>
              </a:rPr>
              <a:t>=</a:t>
            </a:r>
            <a:r>
              <a:rPr lang="el-GR" sz="1800" b="0" strike="noStrike" spc="-1" dirty="0">
                <a:solidFill>
                  <a:srgbClr val="FF0000"/>
                </a:solidFill>
                <a:latin typeface="Linux Biolinum G"/>
                <a:ea typeface="Linux Biolinum G"/>
              </a:rPr>
              <a:t> υποκείμενο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67" name="CustomShape 4"/>
          <p:cNvSpPr/>
          <p:nvPr/>
        </p:nvSpPr>
        <p:spPr>
          <a:xfrm>
            <a:off x="4724460" y="3778200"/>
            <a:ext cx="2772403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pc="-1" dirty="0">
                <a:solidFill>
                  <a:srgbClr val="31859C"/>
                </a:solidFill>
                <a:latin typeface="Linux Biolinum G"/>
                <a:ea typeface="Linux Biolinum G"/>
              </a:rPr>
              <a:t>Γενική κτητική </a:t>
            </a:r>
            <a:r>
              <a:rPr lang="en-US" sz="1800" b="0" strike="noStrike" spc="-1" dirty="0">
                <a:solidFill>
                  <a:srgbClr val="31859C"/>
                </a:solidFill>
                <a:latin typeface="Linux Biolinum G"/>
                <a:ea typeface="Linux Biolinum G"/>
              </a:rPr>
              <a:t>= </a:t>
            </a:r>
            <a:r>
              <a:rPr lang="el-GR" sz="1800" b="0" strike="noStrike" spc="-1" dirty="0">
                <a:solidFill>
                  <a:srgbClr val="31859C"/>
                </a:solidFill>
                <a:latin typeface="Linux Biolinum G"/>
                <a:ea typeface="Linux Biolinum G"/>
              </a:rPr>
              <a:t>«</a:t>
            </a:r>
            <a:r>
              <a:rPr lang="el-GR" spc="-1" dirty="0">
                <a:solidFill>
                  <a:srgbClr val="31859C"/>
                </a:solidFill>
                <a:latin typeface="Linux Biolinum G"/>
                <a:ea typeface="Linux Biolinum G"/>
              </a:rPr>
              <a:t>κάποιου»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12" name="CustomShape 5"/>
          <p:cNvSpPr/>
          <p:nvPr/>
        </p:nvSpPr>
        <p:spPr>
          <a:xfrm>
            <a:off x="0" y="4703760"/>
            <a:ext cx="914400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</a:pPr>
            <a:r>
              <a:rPr lang="el-GR" spc="-1" dirty="0">
                <a:solidFill>
                  <a:srgbClr val="B3A2C7"/>
                </a:solidFill>
                <a:latin typeface="Linux Biolinum G"/>
                <a:ea typeface="Linux Biolinum G"/>
              </a:rPr>
              <a:t>αιτιατική</a:t>
            </a:r>
            <a:r>
              <a:rPr lang="en-US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 = </a:t>
            </a:r>
            <a:r>
              <a:rPr lang="el-GR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άμεσο αντικείμενο </a:t>
            </a:r>
            <a:r>
              <a:rPr lang="en-US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(</a:t>
            </a:r>
            <a:r>
              <a:rPr lang="el-GR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υπονοείται το ρήμα: προσφέρω/αφιερώνω</a:t>
            </a:r>
            <a:r>
              <a:rPr lang="en-US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)</a:t>
            </a:r>
            <a:endParaRPr lang="fr-CH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194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Image 1"/>
          <p:cNvPicPr/>
          <p:nvPr/>
        </p:nvPicPr>
        <p:blipFill>
          <a:blip r:embed="rId3"/>
          <a:stretch/>
        </p:blipFill>
        <p:spPr>
          <a:xfrm>
            <a:off x="0" y="1069560"/>
            <a:ext cx="9143280" cy="2377080"/>
          </a:xfrm>
          <a:prstGeom prst="rect">
            <a:avLst/>
          </a:prstGeom>
          <a:ln>
            <a:noFill/>
          </a:ln>
        </p:spPr>
      </p:pic>
      <p:sp>
        <p:nvSpPr>
          <p:cNvPr id="564" name="CustomShape 1"/>
          <p:cNvSpPr/>
          <p:nvPr/>
        </p:nvSpPr>
        <p:spPr>
          <a:xfrm>
            <a:off x="340920" y="3447360"/>
            <a:ext cx="8461440" cy="270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ΤΗΧΙΠΠΟΣ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            </a:t>
            </a:r>
            <a:r>
              <a:rPr lang="en-US" sz="2000" spc="-1" dirty="0">
                <a:solidFill>
                  <a:srgbClr val="31859C"/>
                </a:solidFill>
              </a:rPr>
              <a:t>ΦΙΛΙΠΠΟΥ     </a:t>
            </a:r>
          </a:p>
          <a:p>
            <a:pPr marL="360" algn="ctr">
              <a:lnSpc>
                <a:spcPct val="100000"/>
              </a:lnSpc>
            </a:pPr>
            <a:endParaRPr lang="en-US" sz="2000" b="0" strike="noStrike" spc="-1" dirty="0">
              <a:solidFill>
                <a:srgbClr val="31859C"/>
              </a:solidFill>
              <a:latin typeface="Arial"/>
              <a:ea typeface="DejaVu Sans"/>
            </a:endParaRPr>
          </a:p>
          <a:p>
            <a:pPr marL="360" algn="ctr">
              <a:lnSpc>
                <a:spcPct val="100000"/>
              </a:lnSpc>
            </a:pPr>
            <a:endParaRPr lang="en-US" sz="2000" spc="-1" dirty="0">
              <a:solidFill>
                <a:srgbClr val="31859C"/>
              </a:solidFill>
              <a:latin typeface="Arial"/>
              <a:ea typeface="DejaVu Sans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spc="-1" dirty="0">
                <a:solidFill>
                  <a:srgbClr val="B3A2C7"/>
                </a:solidFill>
              </a:rPr>
              <a:t>ΤΟΝ ΑΔΕΛΦΟΝ ΑΠΕΛΛΗΝ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B3A2C7"/>
                </a:solidFill>
                <a:latin typeface="Arial"/>
                <a:ea typeface="DejaVu Sans"/>
              </a:rPr>
              <a:t> 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spc="-1" dirty="0">
                <a:solidFill>
                  <a:srgbClr val="FFC000"/>
                </a:solidFill>
              </a:rPr>
              <a:t>ΑΡΤΕΜΙΔΙ     ΑΠΟΛΛΩΝI     ΛΗΤΟΙ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</p:txBody>
      </p:sp>
      <p:sp>
        <p:nvSpPr>
          <p:cNvPr id="565" name="CustomShape 2"/>
          <p:cNvSpPr/>
          <p:nvPr/>
        </p:nvSpPr>
        <p:spPr>
          <a:xfrm>
            <a:off x="646560" y="3779640"/>
            <a:ext cx="8155800" cy="255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br/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</p:txBody>
      </p:sp>
      <p:sp>
        <p:nvSpPr>
          <p:cNvPr id="566" name="CustomShape 3"/>
          <p:cNvSpPr/>
          <p:nvPr/>
        </p:nvSpPr>
        <p:spPr>
          <a:xfrm>
            <a:off x="1926707" y="3805590"/>
            <a:ext cx="2644933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pc="-1" dirty="0">
                <a:solidFill>
                  <a:srgbClr val="FF0000"/>
                </a:solidFill>
                <a:latin typeface="Linux Biolinum G"/>
                <a:ea typeface="Linux Biolinum G"/>
              </a:rPr>
              <a:t>Ονομαστική </a:t>
            </a:r>
            <a:r>
              <a:rPr lang="en-US" sz="1800" b="0" strike="noStrike" spc="-1" dirty="0">
                <a:solidFill>
                  <a:srgbClr val="FF0000"/>
                </a:solidFill>
                <a:latin typeface="Linux Biolinum G"/>
                <a:ea typeface="Linux Biolinum G"/>
              </a:rPr>
              <a:t>=</a:t>
            </a:r>
            <a:r>
              <a:rPr lang="el-GR" sz="1800" b="0" strike="noStrike" spc="-1" dirty="0">
                <a:solidFill>
                  <a:srgbClr val="FF0000"/>
                </a:solidFill>
                <a:latin typeface="Linux Biolinum G"/>
                <a:ea typeface="Linux Biolinum G"/>
              </a:rPr>
              <a:t> υποκείμενο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67" name="CustomShape 4"/>
          <p:cNvSpPr/>
          <p:nvPr/>
        </p:nvSpPr>
        <p:spPr>
          <a:xfrm>
            <a:off x="4667209" y="3792993"/>
            <a:ext cx="2719633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pc="-1" dirty="0">
                <a:solidFill>
                  <a:srgbClr val="31859C"/>
                </a:solidFill>
                <a:latin typeface="Linux Biolinum G"/>
                <a:ea typeface="Linux Biolinum G"/>
              </a:rPr>
              <a:t>Γενική κτητική</a:t>
            </a:r>
            <a:r>
              <a:rPr lang="en-US" sz="1800" b="0" strike="noStrike" spc="-1" dirty="0">
                <a:solidFill>
                  <a:srgbClr val="31859C"/>
                </a:solidFill>
                <a:latin typeface="Linux Biolinum G"/>
                <a:ea typeface="Linux Biolinum G"/>
              </a:rPr>
              <a:t>= </a:t>
            </a:r>
            <a:r>
              <a:rPr lang="el-GR" sz="1800" b="0" strike="noStrike" spc="-1" dirty="0">
                <a:solidFill>
                  <a:srgbClr val="31859C"/>
                </a:solidFill>
                <a:latin typeface="Linux Biolinum G"/>
                <a:ea typeface="Linux Biolinum G"/>
              </a:rPr>
              <a:t>«</a:t>
            </a:r>
            <a:r>
              <a:rPr lang="el-GR" spc="-1" dirty="0">
                <a:solidFill>
                  <a:srgbClr val="31859C"/>
                </a:solidFill>
                <a:latin typeface="Linux Biolinum G"/>
                <a:ea typeface="Linux Biolinum G"/>
              </a:rPr>
              <a:t>κάποιου»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72" name="CustomShape 9"/>
          <p:cNvSpPr/>
          <p:nvPr/>
        </p:nvSpPr>
        <p:spPr>
          <a:xfrm>
            <a:off x="2559722" y="5788440"/>
            <a:ext cx="4023835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FFC000"/>
                </a:solidFill>
                <a:latin typeface="Linux Biolinum G"/>
                <a:ea typeface="Linux Biolinum G"/>
              </a:rPr>
              <a:t>Δοτική = έμμεσο αντικείμενο «σε ποιον»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12" name="CustomShape 5"/>
          <p:cNvSpPr/>
          <p:nvPr/>
        </p:nvSpPr>
        <p:spPr>
          <a:xfrm>
            <a:off x="0" y="4703760"/>
            <a:ext cx="914400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</a:pPr>
            <a:r>
              <a:rPr lang="el-GR" spc="-1" dirty="0">
                <a:solidFill>
                  <a:srgbClr val="B3A2C7"/>
                </a:solidFill>
                <a:latin typeface="Linux Biolinum G"/>
                <a:ea typeface="Linux Biolinum G"/>
              </a:rPr>
              <a:t>αιτιατική</a:t>
            </a:r>
            <a:r>
              <a:rPr lang="en-US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 = </a:t>
            </a:r>
            <a:r>
              <a:rPr lang="el-GR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άμεσο αντικείμενο </a:t>
            </a:r>
            <a:r>
              <a:rPr lang="en-US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(</a:t>
            </a:r>
            <a:r>
              <a:rPr lang="el-GR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υπονοείται το ρήμα: προσφέρω/αφιερώνω</a:t>
            </a:r>
            <a:r>
              <a:rPr lang="en-US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)</a:t>
            </a:r>
            <a:endParaRPr lang="fr-CH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5284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Image 1"/>
          <p:cNvPicPr/>
          <p:nvPr/>
        </p:nvPicPr>
        <p:blipFill>
          <a:blip r:embed="rId3"/>
          <a:stretch/>
        </p:blipFill>
        <p:spPr>
          <a:xfrm>
            <a:off x="0" y="1069560"/>
            <a:ext cx="9143280" cy="2377080"/>
          </a:xfrm>
          <a:prstGeom prst="rect">
            <a:avLst/>
          </a:prstGeom>
          <a:ln>
            <a:noFill/>
          </a:ln>
        </p:spPr>
      </p:pic>
      <p:sp>
        <p:nvSpPr>
          <p:cNvPr id="574" name="CustomShape 1"/>
          <p:cNvSpPr/>
          <p:nvPr/>
        </p:nvSpPr>
        <p:spPr>
          <a:xfrm>
            <a:off x="340920" y="3447360"/>
            <a:ext cx="8461440" cy="270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ΤΗΧΙΠΠΟΣ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lang="en-US" sz="2000" b="0" strike="noStrike" spc="-1" dirty="0">
                <a:solidFill>
                  <a:srgbClr val="31859C"/>
                </a:solidFill>
                <a:latin typeface="Arial"/>
                <a:ea typeface="DejaVu Sans"/>
              </a:rPr>
              <a:t>ΦΙΛΛΙΠΟΥ     </a:t>
            </a:r>
            <a:r>
              <a:rPr lang="en-US" sz="2000" b="0" strike="noStrike" spc="-1" dirty="0">
                <a:solidFill>
                  <a:srgbClr val="B3A2C7"/>
                </a:solidFill>
                <a:latin typeface="Arial"/>
                <a:ea typeface="DejaVu Sans"/>
              </a:rPr>
              <a:t>ΤΟΝ ΑΔΕΛΦΟΝ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B3A2C7"/>
                </a:solidFill>
                <a:latin typeface="Arial"/>
                <a:ea typeface="DejaVu Sans"/>
              </a:rPr>
              <a:t> 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B3A2C7"/>
                </a:solidFill>
                <a:latin typeface="Arial"/>
                <a:ea typeface="DejaVu Sans"/>
              </a:rPr>
              <a:t>ΑΠΕΛΛΗΝ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lang="en-US" sz="2000" b="0" strike="noStrike" spc="-1" dirty="0">
                <a:solidFill>
                  <a:srgbClr val="FFC000"/>
                </a:solidFill>
                <a:latin typeface="Arial"/>
                <a:ea typeface="DejaVu Sans"/>
              </a:rPr>
              <a:t>ΑΡΤΕΜΙΔΙ     ΑΠΟΛΛΩΝI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br>
              <a:rPr dirty="0"/>
            </a:br>
            <a:r>
              <a:rPr lang="en-US" sz="2000" b="0" strike="noStrike" spc="-1" dirty="0">
                <a:solidFill>
                  <a:srgbClr val="FFC000"/>
                </a:solidFill>
                <a:latin typeface="Arial"/>
                <a:ea typeface="DejaVu Sans"/>
              </a:rPr>
              <a:t>ΛΗΤΟΙ</a:t>
            </a: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</p:txBody>
      </p:sp>
      <p:sp>
        <p:nvSpPr>
          <p:cNvPr id="575" name="CustomShape 2"/>
          <p:cNvSpPr/>
          <p:nvPr/>
        </p:nvSpPr>
        <p:spPr>
          <a:xfrm>
            <a:off x="646560" y="3779640"/>
            <a:ext cx="8155800" cy="255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br/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</p:txBody>
      </p:sp>
      <p:sp>
        <p:nvSpPr>
          <p:cNvPr id="576" name="CustomShape 3"/>
          <p:cNvSpPr/>
          <p:nvPr/>
        </p:nvSpPr>
        <p:spPr>
          <a:xfrm>
            <a:off x="2095824" y="3763800"/>
            <a:ext cx="1049496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 err="1">
                <a:solidFill>
                  <a:srgbClr val="FF0000"/>
                </a:solidFill>
                <a:latin typeface="Linux Biolinum G"/>
                <a:ea typeface="Linux Biolinum G"/>
              </a:rPr>
              <a:t>Τήχιππος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77" name="CustomShape 4"/>
          <p:cNvSpPr/>
          <p:nvPr/>
        </p:nvSpPr>
        <p:spPr>
          <a:xfrm>
            <a:off x="3360287" y="3754860"/>
            <a:ext cx="1966285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>
                <a:solidFill>
                  <a:srgbClr val="31859C"/>
                </a:solidFill>
                <a:latin typeface="Linux Biolinum G"/>
                <a:ea typeface="Linux Biolinum G"/>
              </a:rPr>
              <a:t>υιός του Φιλίππου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78" name="CustomShape 5"/>
          <p:cNvSpPr/>
          <p:nvPr/>
        </p:nvSpPr>
        <p:spPr>
          <a:xfrm>
            <a:off x="5326572" y="3754860"/>
            <a:ext cx="2862107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[</a:t>
            </a:r>
            <a:r>
              <a:rPr lang="el-GR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αφιερώνει</a:t>
            </a:r>
            <a:r>
              <a:rPr lang="en-US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] </a:t>
            </a:r>
            <a:r>
              <a:rPr lang="el-GR" sz="1800" b="0" strike="noStrike" spc="-1" dirty="0">
                <a:solidFill>
                  <a:srgbClr val="B3A2C7"/>
                </a:solidFill>
                <a:latin typeface="Linux Biolinum G"/>
                <a:ea typeface="Linux Biolinum G"/>
              </a:rPr>
              <a:t>τον αδελφό του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79" name="CustomShape 6"/>
          <p:cNvSpPr/>
          <p:nvPr/>
        </p:nvSpPr>
        <p:spPr>
          <a:xfrm>
            <a:off x="2438640" y="4697640"/>
            <a:ext cx="887657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 dirty="0" err="1">
                <a:solidFill>
                  <a:srgbClr val="B3A2C7"/>
                </a:solidFill>
                <a:latin typeface="Linux Biolinum G"/>
                <a:ea typeface="Linux Biolinum G"/>
              </a:rPr>
              <a:t>Απέλλη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80" name="CustomShape 7"/>
          <p:cNvSpPr/>
          <p:nvPr/>
        </p:nvSpPr>
        <p:spPr>
          <a:xfrm>
            <a:off x="3793201" y="4697640"/>
            <a:ext cx="1556878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pc="-1" dirty="0">
                <a:solidFill>
                  <a:srgbClr val="FFC000"/>
                </a:solidFill>
                <a:latin typeface="Linux Biolinum G"/>
                <a:ea typeface="Linux Biolinum G"/>
              </a:rPr>
              <a:t>σ</a:t>
            </a:r>
            <a:r>
              <a:rPr lang="el-GR" sz="1800" b="0" strike="noStrike" spc="-1" dirty="0">
                <a:solidFill>
                  <a:srgbClr val="FFC000"/>
                </a:solidFill>
                <a:latin typeface="Linux Biolinum G"/>
                <a:ea typeface="Linux Biolinum G"/>
              </a:rPr>
              <a:t>την Αρτέμιδα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81" name="CustomShape 8"/>
          <p:cNvSpPr/>
          <p:nvPr/>
        </p:nvSpPr>
        <p:spPr>
          <a:xfrm>
            <a:off x="5356558" y="4697640"/>
            <a:ext cx="1661587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pc="-1" dirty="0">
                <a:solidFill>
                  <a:srgbClr val="FFC000"/>
                </a:solidFill>
                <a:latin typeface="Linux Biolinum G"/>
                <a:ea typeface="Linux Biolinum G"/>
              </a:rPr>
              <a:t>σ</a:t>
            </a:r>
            <a:r>
              <a:rPr lang="el-GR" sz="1800" b="0" strike="noStrike" spc="-1" dirty="0">
                <a:solidFill>
                  <a:srgbClr val="FFC000"/>
                </a:solidFill>
                <a:latin typeface="Linux Biolinum G"/>
                <a:ea typeface="Linux Biolinum G"/>
              </a:rPr>
              <a:t>τον Απόλλωνα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582" name="CustomShape 9"/>
          <p:cNvSpPr/>
          <p:nvPr/>
        </p:nvSpPr>
        <p:spPr>
          <a:xfrm>
            <a:off x="3908642" y="5640420"/>
            <a:ext cx="141793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pc="-1" dirty="0">
                <a:solidFill>
                  <a:srgbClr val="FFC000"/>
                </a:solidFill>
                <a:latin typeface="Linux Biolinum G"/>
                <a:ea typeface="Linux Biolinum G"/>
              </a:rPr>
              <a:t>κ</a:t>
            </a:r>
            <a:r>
              <a:rPr lang="el-GR" sz="1800" b="0" strike="noStrike" spc="-1" dirty="0">
                <a:solidFill>
                  <a:srgbClr val="FFC000"/>
                </a:solidFill>
                <a:latin typeface="Linux Biolinum G"/>
                <a:ea typeface="Linux Biolinum G"/>
              </a:rPr>
              <a:t>αι στη </a:t>
            </a:r>
            <a:r>
              <a:rPr lang="el-GR" sz="1800" b="0" strike="noStrike" spc="-1" dirty="0" err="1">
                <a:solidFill>
                  <a:srgbClr val="FFC000"/>
                </a:solidFill>
                <a:latin typeface="Linux Biolinum G"/>
                <a:ea typeface="Linux Biolinum G"/>
              </a:rPr>
              <a:t>Λητώ</a:t>
            </a:r>
            <a:endParaRPr lang="fr-CH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CustomShape 2"/>
          <p:cNvSpPr/>
          <p:nvPr/>
        </p:nvSpPr>
        <p:spPr>
          <a:xfrm>
            <a:off x="646560" y="3779640"/>
            <a:ext cx="8155800" cy="255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br/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7" y="1399032"/>
            <a:ext cx="8846387" cy="40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29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CustomShape 2"/>
          <p:cNvSpPr/>
          <p:nvPr/>
        </p:nvSpPr>
        <p:spPr>
          <a:xfrm>
            <a:off x="646560" y="3779640"/>
            <a:ext cx="8155800" cy="255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br/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  <a:p>
            <a:pPr marL="360" algn="ctr">
              <a:lnSpc>
                <a:spcPct val="100000"/>
              </a:lnSpc>
            </a:pPr>
            <a:endParaRPr lang="fr-CH" sz="1800" b="0" strike="noStrike" spc="-1">
              <a:latin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74932" y="690135"/>
            <a:ext cx="5594135" cy="599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988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24004" y="1325880"/>
            <a:ext cx="377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spc="-113" dirty="0">
                <a:hlinkClick r:id="rId2"/>
              </a:rPr>
              <a:t>https://agora.esag.swiss/el/</a:t>
            </a:r>
            <a:endParaRPr lang="el-GR" sz="2400" spc="-113" dirty="0"/>
          </a:p>
          <a:p>
            <a:endParaRPr lang="fr-FR" spc="-113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80AD8169-C04D-677C-D045-3CEE84408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2001033"/>
            <a:ext cx="8115300" cy="3880287"/>
          </a:xfrm>
          <a:prstGeom prst="rect">
            <a:avLst/>
          </a:prstGeom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15604CAE-172F-5D8B-05A3-578CC91EF2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49" t="18889" r="61367" b="9691"/>
          <a:stretch/>
        </p:blipFill>
        <p:spPr>
          <a:xfrm>
            <a:off x="8109069" y="2305050"/>
            <a:ext cx="931905" cy="3590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B7B980-511C-A574-C420-8DC38D21F846}"/>
              </a:ext>
            </a:extLst>
          </p:cNvPr>
          <p:cNvSpPr txBox="1"/>
          <p:nvPr/>
        </p:nvSpPr>
        <p:spPr>
          <a:xfrm>
            <a:off x="2286000" y="3293508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350" spc="-1" dirty="0">
                <a:solidFill>
                  <a:srgbClr val="31859C"/>
                </a:solidFill>
                <a:latin typeface="Linux Biolinum G"/>
                <a:ea typeface="Linux Biolinum G"/>
              </a:rPr>
              <a:t>κτητική</a:t>
            </a:r>
            <a:endParaRPr lang="el-GR" sz="1350" dirty="0"/>
          </a:p>
        </p:txBody>
      </p:sp>
      <p:pic>
        <p:nvPicPr>
          <p:cNvPr id="3" name="Image 166">
            <a:extLst>
              <a:ext uri="{FF2B5EF4-FFF2-40B4-BE49-F238E27FC236}">
                <a16:creationId xmlns:a16="http://schemas.microsoft.com/office/drawing/2014/main" id="{FA6EE55C-FB92-93B6-5799-C001B84FF72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21618" y="6290193"/>
            <a:ext cx="1582920" cy="421200"/>
          </a:xfrm>
          <a:prstGeom prst="rect">
            <a:avLst/>
          </a:prstGeom>
          <a:ln>
            <a:noFill/>
          </a:ln>
        </p:spPr>
      </p:pic>
      <p:pic>
        <p:nvPicPr>
          <p:cNvPr id="5" name="Εικόνα 1">
            <a:extLst>
              <a:ext uri="{FF2B5EF4-FFF2-40B4-BE49-F238E27FC236}">
                <a16:creationId xmlns:a16="http://schemas.microsoft.com/office/drawing/2014/main" id="{034D48E1-9A52-BEDA-5E44-C942EF0149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920" y="276232"/>
            <a:ext cx="4515994" cy="7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2">
            <a:extLst>
              <a:ext uri="{FF2B5EF4-FFF2-40B4-BE49-F238E27FC236}">
                <a16:creationId xmlns:a16="http://schemas.microsoft.com/office/drawing/2014/main" id="{11A28A8C-4EB9-B643-BBA8-60FCA86AA7A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6820" y="6018094"/>
            <a:ext cx="1836420" cy="723900"/>
          </a:xfrm>
          <a:prstGeom prst="rect">
            <a:avLst/>
          </a:prstGeom>
          <a:noFill/>
        </p:spPr>
      </p:pic>
      <p:pic>
        <p:nvPicPr>
          <p:cNvPr id="10" name="Εικόνα 3">
            <a:extLst>
              <a:ext uri="{FF2B5EF4-FFF2-40B4-BE49-F238E27FC236}">
                <a16:creationId xmlns:a16="http://schemas.microsoft.com/office/drawing/2014/main" id="{1A89FEBE-DD5E-6D4B-AC77-F7F768B5D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004" y="6369666"/>
            <a:ext cx="3587750" cy="262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8214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504000" y="1994580"/>
            <a:ext cx="4246920" cy="156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Σημασία των </a:t>
            </a:r>
            <a:r>
              <a:rPr lang="el-GR" sz="2400" b="1" spc="-1" dirty="0">
                <a:solidFill>
                  <a:srgbClr val="000000"/>
                </a:solidFill>
                <a:latin typeface="Linux Biolinum G"/>
                <a:ea typeface="Linux Biolinum G"/>
              </a:rPr>
              <a:t>ε</a:t>
            </a: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πιγραφών</a:t>
            </a:r>
            <a:endParaRPr lang="fr-CH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24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spc="-1" dirty="0">
                <a:solidFill>
                  <a:srgbClr val="000000"/>
                </a:solidFill>
                <a:latin typeface="Linux Biolinum G"/>
                <a:ea typeface="Linux Biolinum G"/>
              </a:rPr>
              <a:t>Αριθμητικά περισσότερες από τις ιστορικές φιλολογικές πηγές</a:t>
            </a:r>
            <a:endParaRPr lang="fr-CH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CH" spc="-1" dirty="0">
              <a:solidFill>
                <a:srgbClr val="000000"/>
              </a:solidFill>
              <a:latin typeface="Linux Biolinum G"/>
              <a:ea typeface="Linux Biolinum G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Linux Biolinum G"/>
              </a:rPr>
              <a:t>Ανακάλυψη καινούριων επιγραφών χάρη στις αρχαιολογικές ανασκαφές</a:t>
            </a:r>
            <a:endParaRPr lang="fr-CH" sz="1800" b="0" strike="noStrike" spc="-1" dirty="0">
              <a:solidFill>
                <a:srgbClr val="000000"/>
              </a:solidFill>
              <a:latin typeface="Linux Biolinum G"/>
              <a:ea typeface="Linux Biolinum G"/>
            </a:endParaRPr>
          </a:p>
        </p:txBody>
      </p:sp>
      <p:pic>
        <p:nvPicPr>
          <p:cNvPr id="285" name="Image 1"/>
          <p:cNvPicPr/>
          <p:nvPr/>
        </p:nvPicPr>
        <p:blipFill>
          <a:blip r:embed="rId3"/>
          <a:stretch/>
        </p:blipFill>
        <p:spPr>
          <a:xfrm>
            <a:off x="5070600" y="263880"/>
            <a:ext cx="3267360" cy="6593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955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554800" y="1600029"/>
            <a:ext cx="6983920" cy="1112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5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</a:rPr>
              <a:t>Στις απαρχές της ελληνικής γραφής</a:t>
            </a:r>
            <a:endParaRPr lang="fr-CH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24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51" y="1417321"/>
            <a:ext cx="7705749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55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 169"/>
          <p:cNvPicPr/>
          <p:nvPr/>
        </p:nvPicPr>
        <p:blipFill>
          <a:blip r:embed="rId3"/>
          <a:srcRect l="18695" t="11143"/>
          <a:stretch/>
        </p:blipFill>
        <p:spPr>
          <a:xfrm>
            <a:off x="3240000" y="1620000"/>
            <a:ext cx="5321520" cy="4712040"/>
          </a:xfrm>
          <a:prstGeom prst="rect">
            <a:avLst/>
          </a:prstGeom>
          <a:ln>
            <a:noFill/>
          </a:ln>
        </p:spPr>
      </p:pic>
      <p:sp>
        <p:nvSpPr>
          <p:cNvPr id="287" name="CustomShape 1"/>
          <p:cNvSpPr/>
          <p:nvPr/>
        </p:nvSpPr>
        <p:spPr>
          <a:xfrm>
            <a:off x="504000" y="930240"/>
            <a:ext cx="80575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Ο </a:t>
            </a:r>
            <a:r>
              <a:rPr lang="el-GR" sz="2400" b="1" strike="noStrike" spc="-1" dirty="0" err="1">
                <a:solidFill>
                  <a:srgbClr val="000000"/>
                </a:solidFill>
                <a:latin typeface="Linux Biolinum G"/>
                <a:ea typeface="DejaVu Sans"/>
              </a:rPr>
              <a:t>μυκηναικός</a:t>
            </a: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πολιτισμός </a:t>
            </a:r>
            <a:r>
              <a:rPr lang="fr-CH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(1</a:t>
            </a:r>
            <a:r>
              <a:rPr lang="el-GR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.</a:t>
            </a:r>
            <a:r>
              <a:rPr lang="fr-CH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600-1</a:t>
            </a:r>
            <a:r>
              <a:rPr lang="el-GR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.</a:t>
            </a:r>
            <a:r>
              <a:rPr lang="fr-CH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100 </a:t>
            </a:r>
            <a:r>
              <a:rPr lang="el-GR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π.Χ.</a:t>
            </a:r>
            <a:r>
              <a:rPr lang="fr-CH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)</a:t>
            </a:r>
            <a:endParaRPr lang="fr-CH" strike="noStrike" spc="-1" dirty="0"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252000" y="1727280"/>
            <a:ext cx="2842920" cy="449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Εποχή των μεγάλων </a:t>
            </a: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ανακτορικών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κέντρων</a:t>
            </a:r>
            <a:endParaRPr lang="fr-CH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Πολιτισμός γνωστός στους </a:t>
            </a: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Χετταίους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, με την ονομασία «</a:t>
            </a:r>
            <a:r>
              <a:rPr lang="fr-CH" sz="1800" b="0" strike="noStrike" spc="-1" dirty="0" err="1">
                <a:solidFill>
                  <a:srgbClr val="000000"/>
                </a:solidFill>
                <a:latin typeface="Linux Biolinum G"/>
                <a:ea typeface="DejaVu Sans"/>
              </a:rPr>
              <a:t>Ahhiyawa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»</a:t>
            </a:r>
            <a:endParaRPr lang="fr-CH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1800" b="1" strike="noStrike" spc="-1" dirty="0" err="1">
                <a:solidFill>
                  <a:srgbClr val="000000"/>
                </a:solidFill>
                <a:latin typeface="Linux Biolinum G"/>
                <a:ea typeface="DejaVu Sans"/>
              </a:rPr>
              <a:t>Ahhiyawa</a:t>
            </a: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= 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Αχαιοί</a:t>
            </a:r>
            <a:br>
              <a:rPr dirty="0"/>
            </a:b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→  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όνομα που μαρτυρείται στα ομηρικά έπη, δηλώντας το σύνολο των Ελλήνων</a:t>
            </a:r>
            <a:endParaRPr lang="fr-CH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Μυκηναϊκή</a:t>
            </a: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γλώσσα</a:t>
            </a: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: 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αρχαϊκό είδος (διάλεκτος) της ελληνικής ως προς την εκφορά της</a:t>
            </a:r>
            <a:endParaRPr lang="fr-CH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 172"/>
          <p:cNvPicPr/>
          <p:nvPr/>
        </p:nvPicPr>
        <p:blipFill>
          <a:blip r:embed="rId3"/>
          <a:stretch/>
        </p:blipFill>
        <p:spPr>
          <a:xfrm>
            <a:off x="236160" y="2520000"/>
            <a:ext cx="8633880" cy="3526920"/>
          </a:xfrm>
          <a:prstGeom prst="rect">
            <a:avLst/>
          </a:prstGeom>
          <a:ln>
            <a:noFill/>
          </a:ln>
        </p:spPr>
      </p:pic>
      <p:sp>
        <p:nvSpPr>
          <p:cNvPr id="290" name="CustomShape 1"/>
          <p:cNvSpPr/>
          <p:nvPr/>
        </p:nvSpPr>
        <p:spPr>
          <a:xfrm>
            <a:off x="325080" y="939240"/>
            <a:ext cx="4246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l-GR" sz="24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Η Γραμμική Β΄ Γραφή </a:t>
            </a:r>
            <a:endParaRPr lang="fr-CH" sz="2400" b="0" strike="noStrike" spc="-1" dirty="0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252000" y="1521000"/>
            <a:ext cx="8530920" cy="85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Συλλαβική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γραφή 87 σημείων (ιδεογράμματα) περίπου </a:t>
            </a:r>
            <a:endParaRPr lang="fr-CH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Εντοπίζεται χαραγμένη πάνω σε </a:t>
            </a:r>
            <a:r>
              <a:rPr lang="el-GR" sz="1800" b="1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πινακίδες</a:t>
            </a:r>
            <a:r>
              <a:rPr lang="el-GR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ψημένου πηλού </a:t>
            </a:r>
            <a:r>
              <a:rPr lang="fr-CH" sz="1800" b="0" strike="noStrike" spc="-1" dirty="0">
                <a:solidFill>
                  <a:srgbClr val="000000"/>
                </a:solidFill>
                <a:latin typeface="Linux Biolinum G"/>
                <a:ea typeface="DejaVu Sans"/>
              </a:rPr>
              <a:t> </a:t>
            </a:r>
            <a:endParaRPr lang="fr-CH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</TotalTime>
  <Words>1261</Words>
  <Application>Microsoft Office PowerPoint</Application>
  <PresentationFormat>Affichage à l'écran (4:3)</PresentationFormat>
  <Paragraphs>397</Paragraphs>
  <Slides>55</Slides>
  <Notes>47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55</vt:i4>
      </vt:variant>
    </vt:vector>
  </HeadingPairs>
  <TitlesOfParts>
    <vt:vector size="67" baseType="lpstr">
      <vt:lpstr>Arial</vt:lpstr>
      <vt:lpstr>Calibri</vt:lpstr>
      <vt:lpstr>Cambria</vt:lpstr>
      <vt:lpstr>Helvetica Light</vt:lpstr>
      <vt:lpstr>Linux Biolinum G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SF</dc:creator>
  <dc:description/>
  <cp:lastModifiedBy>Thierry Theurillat</cp:lastModifiedBy>
  <cp:revision>631</cp:revision>
  <cp:lastPrinted>2021-03-17T10:18:21Z</cp:lastPrinted>
  <dcterms:created xsi:type="dcterms:W3CDTF">2013-11-02T15:47:59Z</dcterms:created>
  <dcterms:modified xsi:type="dcterms:W3CDTF">2023-11-21T12:13:25Z</dcterms:modified>
  <dc:language>fr-CH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UNIL</vt:lpwstr>
  </property>
  <property fmtid="{D5CDD505-2E9C-101B-9397-08002B2CF9AE}" pid="4" name="DocSecurity">
    <vt:i4>0</vt:i4>
  </property>
  <property fmtid="{D5CDD505-2E9C-101B-9397-08002B2CF9AE}" pid="5" name="HiddenSlides">
    <vt:i4>0</vt:i4>
  </property>
  <property fmtid="{D5CDD505-2E9C-101B-9397-08002B2CF9AE}" pid="6" name="HyperlinksChanged">
    <vt:bool>false</vt:bool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31</vt:i4>
  </property>
  <property fmtid="{D5CDD505-2E9C-101B-9397-08002B2CF9AE}" pid="10" name="PresentationFormat">
    <vt:lpwstr>Affichage à l'écran (4:3)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41</vt:i4>
  </property>
</Properties>
</file>